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264" r:id="rId3"/>
    <p:sldId id="257" r:id="rId4"/>
    <p:sldId id="258" r:id="rId5"/>
    <p:sldId id="265" r:id="rId6"/>
    <p:sldId id="325"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260" r:id="rId22"/>
    <p:sldId id="324" r:id="rId23"/>
    <p:sldId id="266" r:id="rId24"/>
    <p:sldId id="262" r:id="rId25"/>
    <p:sldId id="263" r:id="rId26"/>
    <p:sldId id="310"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311" r:id="rId50"/>
    <p:sldId id="291" r:id="rId51"/>
    <p:sldId id="292" r:id="rId52"/>
    <p:sldId id="293" r:id="rId53"/>
    <p:sldId id="294" r:id="rId54"/>
    <p:sldId id="295" r:id="rId55"/>
    <p:sldId id="296" r:id="rId56"/>
    <p:sldId id="297" r:id="rId57"/>
    <p:sldId id="298" r:id="rId58"/>
    <p:sldId id="299" r:id="rId59"/>
    <p:sldId id="301" r:id="rId60"/>
    <p:sldId id="300" r:id="rId61"/>
    <p:sldId id="302" r:id="rId62"/>
    <p:sldId id="303" r:id="rId63"/>
    <p:sldId id="304" r:id="rId64"/>
    <p:sldId id="305" r:id="rId65"/>
    <p:sldId id="306" r:id="rId66"/>
    <p:sldId id="307" r:id="rId67"/>
    <p:sldId id="308"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drey Dufour" initials="A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6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94"/>
    <p:restoredTop sz="86418"/>
  </p:normalViewPr>
  <p:slideViewPr>
    <p:cSldViewPr snapToGrid="0" snapToObjects="1">
      <p:cViewPr>
        <p:scale>
          <a:sx n="126" d="100"/>
          <a:sy n="126" d="100"/>
        </p:scale>
        <p:origin x="144"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snapToObjects="1">
      <p:cViewPr varScale="1">
        <p:scale>
          <a:sx n="123" d="100"/>
          <a:sy n="123" d="100"/>
        </p:scale>
        <p:origin x="408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commentAuthors" Target="commentAuthors.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19689007275337"/>
          <c:y val="0.176400461677098"/>
          <c:w val="0.889393044619423"/>
          <c:h val="0.556223866540082"/>
        </c:manualLayout>
      </c:layout>
      <c:barChart>
        <c:barDir val="col"/>
        <c:grouping val="clustered"/>
        <c:varyColors val="0"/>
        <c:ser>
          <c:idx val="0"/>
          <c:order val="0"/>
          <c:tx>
            <c:strRef>
              <c:f>Sheet1!$A$2</c:f>
              <c:strCache>
                <c:ptCount val="1"/>
                <c:pt idx="0">
                  <c:v>Autonomy (intrinsic motivation)</c:v>
                </c:pt>
              </c:strCache>
            </c:strRef>
          </c:tx>
          <c:spPr>
            <a:solidFill>
              <a:schemeClr val="accent1"/>
            </a:solidFill>
          </c:spPr>
          <c:invertIfNegative val="0"/>
          <c:cat>
            <c:strRef>
              <c:f>Sheet1!$A$2:$A$4</c:f>
              <c:strCache>
                <c:ptCount val="3"/>
                <c:pt idx="0">
                  <c:v>Autonomy (intrinsic motivation)</c:v>
                </c:pt>
                <c:pt idx="1">
                  <c:v>Extrinsic positive motivation</c:v>
                </c:pt>
                <c:pt idx="2">
                  <c:v>Disconnect-disengagement</c:v>
                </c:pt>
              </c:strCache>
            </c:strRef>
          </c:cat>
          <c:val>
            <c:numRef>
              <c:f>Sheet1!$B$2:$B$4</c:f>
              <c:numCache>
                <c:formatCode>0.00</c:formatCode>
                <c:ptCount val="3"/>
                <c:pt idx="0">
                  <c:v>0.34</c:v>
                </c:pt>
                <c:pt idx="1">
                  <c:v>0.26</c:v>
                </c:pt>
                <c:pt idx="2">
                  <c:v>0.6</c:v>
                </c:pt>
              </c:numCache>
            </c:numRef>
          </c:val>
        </c:ser>
        <c:ser>
          <c:idx val="1"/>
          <c:order val="1"/>
          <c:tx>
            <c:strRef>
              <c:f>Sheet1!$A$3</c:f>
              <c:strCache>
                <c:ptCount val="1"/>
                <c:pt idx="0">
                  <c:v>Extrinsic positive motivation</c:v>
                </c:pt>
              </c:strCache>
            </c:strRef>
          </c:tx>
          <c:spPr>
            <a:solidFill>
              <a:schemeClr val="accent6"/>
            </a:solidFill>
          </c:spPr>
          <c:invertIfNegative val="0"/>
          <c:cat>
            <c:strRef>
              <c:f>Sheet1!$A$2:$A$4</c:f>
              <c:strCache>
                <c:ptCount val="3"/>
                <c:pt idx="0">
                  <c:v>Autonomy (intrinsic motivation)</c:v>
                </c:pt>
                <c:pt idx="1">
                  <c:v>Extrinsic positive motivation</c:v>
                </c:pt>
                <c:pt idx="2">
                  <c:v>Disconnect-disengagement</c:v>
                </c:pt>
              </c:strCache>
            </c:strRef>
          </c:cat>
          <c:val>
            <c:numRef>
              <c:f>Sheet1!$C$2:$C$4</c:f>
              <c:numCache>
                <c:formatCode>0.00</c:formatCode>
                <c:ptCount val="3"/>
                <c:pt idx="0">
                  <c:v>0.27</c:v>
                </c:pt>
                <c:pt idx="1">
                  <c:v>0.12</c:v>
                </c:pt>
                <c:pt idx="2">
                  <c:v>0.87</c:v>
                </c:pt>
              </c:numCache>
            </c:numRef>
          </c:val>
        </c:ser>
        <c:dLbls>
          <c:showLegendKey val="0"/>
          <c:showVal val="0"/>
          <c:showCatName val="0"/>
          <c:showSerName val="0"/>
          <c:showPercent val="0"/>
          <c:showBubbleSize val="0"/>
        </c:dLbls>
        <c:gapWidth val="150"/>
        <c:axId val="874187056"/>
        <c:axId val="874189104"/>
      </c:barChart>
      <c:catAx>
        <c:axId val="874187056"/>
        <c:scaling>
          <c:orientation val="minMax"/>
        </c:scaling>
        <c:delete val="0"/>
        <c:axPos val="b"/>
        <c:numFmt formatCode="General" sourceLinked="0"/>
        <c:majorTickMark val="out"/>
        <c:minorTickMark val="none"/>
        <c:tickLblPos val="nextTo"/>
        <c:spPr>
          <a:ln w="19050">
            <a:solidFill>
              <a:schemeClr val="tx1"/>
            </a:solidFill>
          </a:ln>
        </c:spPr>
        <c:txPr>
          <a:bodyPr/>
          <a:lstStyle/>
          <a:p>
            <a:pPr>
              <a:lnSpc>
                <a:spcPct val="90000"/>
              </a:lnSpc>
              <a:defRPr lang="en-US" sz="1400"/>
            </a:pPr>
            <a:endParaRPr lang="en-US"/>
          </a:p>
        </c:txPr>
        <c:crossAx val="874189104"/>
        <c:crosses val="autoZero"/>
        <c:auto val="1"/>
        <c:lblAlgn val="ctr"/>
        <c:lblOffset val="0"/>
        <c:noMultiLvlLbl val="0"/>
      </c:catAx>
      <c:valAx>
        <c:axId val="874189104"/>
        <c:scaling>
          <c:orientation val="minMax"/>
        </c:scaling>
        <c:delete val="0"/>
        <c:axPos val="l"/>
        <c:numFmt formatCode="0.00" sourceLinked="1"/>
        <c:majorTickMark val="out"/>
        <c:minorTickMark val="none"/>
        <c:tickLblPos val="nextTo"/>
        <c:spPr>
          <a:ln w="19050">
            <a:solidFill>
              <a:schemeClr val="tx1"/>
            </a:solidFill>
          </a:ln>
        </c:spPr>
        <c:txPr>
          <a:bodyPr/>
          <a:lstStyle/>
          <a:p>
            <a:pPr>
              <a:defRPr lang="en-US"/>
            </a:pPr>
            <a:endParaRPr lang="en-US"/>
          </a:p>
        </c:txPr>
        <c:crossAx val="874187056"/>
        <c:crosses val="autoZero"/>
        <c:crossBetween val="between"/>
        <c:majorUnit val="0.25"/>
        <c:minorUnit val="0.04"/>
      </c:valAx>
      <c:spPr>
        <a:noFill/>
        <a:ln w="25400">
          <a:noFill/>
        </a:ln>
      </c:spPr>
    </c:plotArea>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424916865468"/>
          <c:y val="0.128228788085687"/>
          <c:w val="0.70238226936509"/>
          <c:h val="0.848515138858814"/>
        </c:manualLayout>
      </c:layout>
      <c:barChart>
        <c:barDir val="col"/>
        <c:grouping val="clustered"/>
        <c:varyColors val="0"/>
        <c:ser>
          <c:idx val="0"/>
          <c:order val="0"/>
          <c:tx>
            <c:strRef>
              <c:f>Sheet1!$B$1</c:f>
              <c:strCache>
                <c:ptCount val="1"/>
                <c:pt idx="0">
                  <c:v>Motivation</c:v>
                </c:pt>
              </c:strCache>
            </c:strRef>
          </c:tx>
          <c:invertIfNegative val="0"/>
          <c:cat>
            <c:strRef>
              <c:f>Sheet1!$A$2:$A$5</c:f>
              <c:strCache>
                <c:ptCount val="4"/>
                <c:pt idx="0">
                  <c:v>Global functional outcome </c:v>
                </c:pt>
                <c:pt idx="1">
                  <c:v>Social functioning</c:v>
                </c:pt>
                <c:pt idx="2">
                  <c:v>Role functioning </c:v>
                </c:pt>
                <c:pt idx="3">
                  <c:v>Number of days worked in the past 30 days†</c:v>
                </c:pt>
              </c:strCache>
            </c:strRef>
          </c:cat>
          <c:val>
            <c:numRef>
              <c:f>Sheet1!$B$2:$B$5</c:f>
              <c:numCache>
                <c:formatCode>General</c:formatCode>
                <c:ptCount val="4"/>
                <c:pt idx="0">
                  <c:v>0.69</c:v>
                </c:pt>
                <c:pt idx="1">
                  <c:v>0.58</c:v>
                </c:pt>
                <c:pt idx="2">
                  <c:v>0.54</c:v>
                </c:pt>
                <c:pt idx="3">
                  <c:v>0.23</c:v>
                </c:pt>
              </c:numCache>
            </c:numRef>
          </c:val>
        </c:ser>
        <c:ser>
          <c:idx val="1"/>
          <c:order val="1"/>
          <c:tx>
            <c:strRef>
              <c:f>Sheet1!$C$1</c:f>
              <c:strCache>
                <c:ptCount val="1"/>
                <c:pt idx="0">
                  <c:v>Neurocognition</c:v>
                </c:pt>
              </c:strCache>
            </c:strRef>
          </c:tx>
          <c:spPr>
            <a:solidFill>
              <a:schemeClr val="bg2">
                <a:lumMod val="75000"/>
              </a:schemeClr>
            </a:solidFill>
          </c:spPr>
          <c:invertIfNegative val="0"/>
          <c:cat>
            <c:strRef>
              <c:f>Sheet1!$A$2:$A$5</c:f>
              <c:strCache>
                <c:ptCount val="4"/>
                <c:pt idx="0">
                  <c:v>Global functional outcome </c:v>
                </c:pt>
                <c:pt idx="1">
                  <c:v>Social functioning</c:v>
                </c:pt>
                <c:pt idx="2">
                  <c:v>Role functioning </c:v>
                </c:pt>
                <c:pt idx="3">
                  <c:v>Number of days worked in the past 30 days†</c:v>
                </c:pt>
              </c:strCache>
            </c:strRef>
          </c:cat>
          <c:val>
            <c:numRef>
              <c:f>Sheet1!$C$2:$C$5</c:f>
              <c:numCache>
                <c:formatCode>General</c:formatCode>
                <c:ptCount val="4"/>
                <c:pt idx="0">
                  <c:v>0.19</c:v>
                </c:pt>
                <c:pt idx="1">
                  <c:v>0.1</c:v>
                </c:pt>
                <c:pt idx="2">
                  <c:v>0.18</c:v>
                </c:pt>
                <c:pt idx="3">
                  <c:v>0.06</c:v>
                </c:pt>
              </c:numCache>
            </c:numRef>
          </c:val>
        </c:ser>
        <c:ser>
          <c:idx val="2"/>
          <c:order val="2"/>
          <c:tx>
            <c:strRef>
              <c:f>Sheet1!$D$1</c:f>
              <c:strCache>
                <c:ptCount val="1"/>
                <c:pt idx="0">
                  <c:v>Social amotivation </c:v>
                </c:pt>
              </c:strCache>
            </c:strRef>
          </c:tx>
          <c:invertIfNegative val="0"/>
          <c:cat>
            <c:strRef>
              <c:f>Sheet1!$A$2:$A$5</c:f>
              <c:strCache>
                <c:ptCount val="4"/>
                <c:pt idx="0">
                  <c:v>Global functional outcome </c:v>
                </c:pt>
                <c:pt idx="1">
                  <c:v>Social functioning</c:v>
                </c:pt>
                <c:pt idx="2">
                  <c:v>Role functioning </c:v>
                </c:pt>
                <c:pt idx="3">
                  <c:v>Number of days worked in the past 30 days†</c:v>
                </c:pt>
              </c:strCache>
            </c:strRef>
          </c:cat>
          <c:val>
            <c:numRef>
              <c:f>Sheet1!$D$2:$D$5</c:f>
              <c:numCache>
                <c:formatCode>General</c:formatCode>
                <c:ptCount val="4"/>
                <c:pt idx="0">
                  <c:v>-0.58</c:v>
                </c:pt>
                <c:pt idx="1">
                  <c:v>-0.53</c:v>
                </c:pt>
                <c:pt idx="2">
                  <c:v>-0.39</c:v>
                </c:pt>
                <c:pt idx="3">
                  <c:v>-0.18</c:v>
                </c:pt>
              </c:numCache>
            </c:numRef>
          </c:val>
        </c:ser>
        <c:dLbls>
          <c:showLegendKey val="0"/>
          <c:showVal val="0"/>
          <c:showCatName val="0"/>
          <c:showSerName val="0"/>
          <c:showPercent val="0"/>
          <c:showBubbleSize val="0"/>
        </c:dLbls>
        <c:gapWidth val="150"/>
        <c:axId val="854765136"/>
        <c:axId val="854766912"/>
      </c:barChart>
      <c:catAx>
        <c:axId val="854765136"/>
        <c:scaling>
          <c:orientation val="minMax"/>
        </c:scaling>
        <c:delete val="0"/>
        <c:axPos val="b"/>
        <c:numFmt formatCode="General" sourceLinked="0"/>
        <c:majorTickMark val="out"/>
        <c:minorTickMark val="none"/>
        <c:tickLblPos val="high"/>
        <c:spPr>
          <a:ln>
            <a:solidFill>
              <a:schemeClr val="tx1"/>
            </a:solidFill>
          </a:ln>
        </c:spPr>
        <c:txPr>
          <a:bodyPr anchor="b" anchorCtr="1"/>
          <a:lstStyle/>
          <a:p>
            <a:pPr>
              <a:defRPr sz="1200" b="1"/>
            </a:pPr>
            <a:endParaRPr lang="en-US"/>
          </a:p>
        </c:txPr>
        <c:crossAx val="854766912"/>
        <c:crosses val="autoZero"/>
        <c:auto val="1"/>
        <c:lblAlgn val="ctr"/>
        <c:lblOffset val="100"/>
        <c:noMultiLvlLbl val="0"/>
      </c:catAx>
      <c:valAx>
        <c:axId val="854766912"/>
        <c:scaling>
          <c:orientation val="minMax"/>
          <c:max val="1.0"/>
          <c:min val="-1.0"/>
        </c:scaling>
        <c:delete val="0"/>
        <c:axPos val="l"/>
        <c:title>
          <c:tx>
            <c:rich>
              <a:bodyPr rot="-5400000" vert="horz"/>
              <a:lstStyle/>
              <a:p>
                <a:pPr>
                  <a:defRPr/>
                </a:pPr>
                <a:r>
                  <a:rPr lang="en-GB" sz="1100" b="0" dirty="0" smtClean="0"/>
                  <a:t>Correlation</a:t>
                </a:r>
                <a:r>
                  <a:rPr lang="en-GB" sz="1100" b="0" baseline="0" dirty="0" smtClean="0"/>
                  <a:t> coefficient </a:t>
                </a:r>
                <a:endParaRPr lang="en-GB" sz="1100" b="0" dirty="0"/>
              </a:p>
            </c:rich>
          </c:tx>
          <c:layout/>
          <c:overlay val="0"/>
        </c:title>
        <c:numFmt formatCode="#,##0.00" sourceLinked="0"/>
        <c:majorTickMark val="out"/>
        <c:minorTickMark val="none"/>
        <c:tickLblPos val="nextTo"/>
        <c:spPr>
          <a:ln>
            <a:solidFill>
              <a:schemeClr val="tx1"/>
            </a:solidFill>
          </a:ln>
        </c:spPr>
        <c:txPr>
          <a:bodyPr/>
          <a:lstStyle/>
          <a:p>
            <a:pPr>
              <a:defRPr sz="1050"/>
            </a:pPr>
            <a:endParaRPr lang="en-US"/>
          </a:p>
        </c:txPr>
        <c:crossAx val="854765136"/>
        <c:crosses val="autoZero"/>
        <c:crossBetween val="between"/>
        <c:majorUnit val="0.25"/>
      </c:valAx>
    </c:plotArea>
    <c:legend>
      <c:legendPos val="r"/>
      <c:layout>
        <c:manualLayout>
          <c:xMode val="edge"/>
          <c:yMode val="edge"/>
          <c:x val="0.825177761870675"/>
          <c:y val="0.153035227921343"/>
          <c:w val="0.173444827661005"/>
          <c:h val="0.612152585804009"/>
        </c:manualLayout>
      </c:layout>
      <c:overlay val="0"/>
      <c:txPr>
        <a:bodyPr/>
        <a:lstStyle/>
        <a:p>
          <a:pPr>
            <a:defRPr sz="1600"/>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2A9D4-9253-4286-85E9-FCCD82378E23}" type="doc">
      <dgm:prSet loTypeId="urn:microsoft.com/office/officeart/2005/8/layout/vProcess5" loCatId="process" qsTypeId="urn:microsoft.com/office/officeart/2005/8/quickstyle/simple1#1" qsCatId="simple" csTypeId="urn:microsoft.com/office/officeart/2005/8/colors/accent1_2#1" csCatId="accent1" phldr="1"/>
      <dgm:spPr/>
      <dgm:t>
        <a:bodyPr/>
        <a:lstStyle/>
        <a:p>
          <a:endParaRPr lang="en-US"/>
        </a:p>
      </dgm:t>
    </dgm:pt>
    <dgm:pt modelId="{2497B0C7-E940-4ED5-9161-A376BCBCF3CA}">
      <dgm:prSet phldrT="[Text]" custT="1"/>
      <dgm:spPr>
        <a:solidFill>
          <a:schemeClr val="accent2">
            <a:lumMod val="40000"/>
            <a:lumOff val="60000"/>
          </a:schemeClr>
        </a:solidFill>
        <a:effectLst/>
      </dgm:spPr>
      <dgm:t>
        <a:bodyPr/>
        <a:lstStyle/>
        <a:p>
          <a:r>
            <a:rPr lang="en-US" sz="1400" dirty="0" smtClean="0">
              <a:solidFill>
                <a:schemeClr val="tx1"/>
              </a:solidFill>
              <a:latin typeface="Arial" charset="0"/>
              <a:ea typeface="Arial" charset="0"/>
              <a:cs typeface="Arial" charset="0"/>
            </a:rPr>
            <a:t>Disorders not meeting full criteria or limited to one domain</a:t>
          </a:r>
          <a:endParaRPr lang="en-US" sz="1400" dirty="0">
            <a:latin typeface="Arial" charset="0"/>
            <a:ea typeface="Arial" charset="0"/>
            <a:cs typeface="Arial" charset="0"/>
          </a:endParaRPr>
        </a:p>
      </dgm:t>
    </dgm:pt>
    <dgm:pt modelId="{12D8AA3F-C568-4411-924F-71951456546B}" type="parTrans" cxnId="{28524694-F8E7-4CBB-B680-C86F474B78FE}">
      <dgm:prSet/>
      <dgm:spPr/>
      <dgm:t>
        <a:bodyPr/>
        <a:lstStyle/>
        <a:p>
          <a:endParaRPr lang="en-US"/>
        </a:p>
      </dgm:t>
    </dgm:pt>
    <dgm:pt modelId="{64FFAE50-16E0-4859-84C5-BC111291C6B8}" type="sibTrans" cxnId="{28524694-F8E7-4CBB-B680-C86F474B78FE}">
      <dgm:prSet/>
      <dgm:spPr>
        <a:solidFill>
          <a:schemeClr val="tx2">
            <a:alpha val="90000"/>
          </a:schemeClr>
        </a:solidFill>
      </dgm:spPr>
      <dgm:t>
        <a:bodyPr/>
        <a:lstStyle/>
        <a:p>
          <a:endParaRPr lang="en-US" dirty="0"/>
        </a:p>
      </dgm:t>
    </dgm:pt>
    <dgm:pt modelId="{60F76545-7223-438B-8C67-665BDA8FEC2F}">
      <dgm:prSet phldrT="[Text]" custT="1"/>
      <dgm:spPr>
        <a:solidFill>
          <a:schemeClr val="accent2">
            <a:lumMod val="40000"/>
            <a:lumOff val="60000"/>
          </a:schemeClr>
        </a:solidFill>
        <a:effectLst/>
      </dgm:spPr>
      <dgm:t>
        <a:bodyPr/>
        <a:lstStyle/>
        <a:p>
          <a:r>
            <a:rPr lang="en-US" sz="1400" dirty="0" smtClean="0">
              <a:solidFill>
                <a:schemeClr val="tx1"/>
              </a:solidFill>
              <a:latin typeface="Arial" charset="0"/>
              <a:ea typeface="Arial" charset="0"/>
              <a:cs typeface="Arial" charset="0"/>
            </a:rPr>
            <a:t>Time limited conditions (catatonia and delusional disorders)</a:t>
          </a:r>
          <a:endParaRPr lang="en-US" sz="1400" dirty="0">
            <a:latin typeface="Arial" charset="0"/>
            <a:ea typeface="Arial" charset="0"/>
            <a:cs typeface="Arial" charset="0"/>
          </a:endParaRPr>
        </a:p>
      </dgm:t>
    </dgm:pt>
    <dgm:pt modelId="{ECDCB45C-DF60-4DA0-8387-85377E5024A5}" type="parTrans" cxnId="{8B346DD3-4445-4BC8-ACE2-71DE1E127F30}">
      <dgm:prSet/>
      <dgm:spPr/>
      <dgm:t>
        <a:bodyPr/>
        <a:lstStyle/>
        <a:p>
          <a:endParaRPr lang="en-US"/>
        </a:p>
      </dgm:t>
    </dgm:pt>
    <dgm:pt modelId="{011C633A-2636-4876-A122-C03C2BD9DB9F}" type="sibTrans" cxnId="{8B346DD3-4445-4BC8-ACE2-71DE1E127F30}">
      <dgm:prSet/>
      <dgm:spPr>
        <a:solidFill>
          <a:schemeClr val="tx2">
            <a:alpha val="90000"/>
          </a:schemeClr>
        </a:solidFill>
      </dgm:spPr>
      <dgm:t>
        <a:bodyPr/>
        <a:lstStyle/>
        <a:p>
          <a:endParaRPr lang="en-US" dirty="0"/>
        </a:p>
      </dgm:t>
    </dgm:pt>
    <dgm:pt modelId="{78746097-2060-4F5A-8233-B9FB04B727C9}">
      <dgm:prSet phldrT="[Text]" custT="1"/>
      <dgm:spPr>
        <a:solidFill>
          <a:schemeClr val="accent2">
            <a:lumMod val="40000"/>
            <a:lumOff val="60000"/>
          </a:schemeClr>
        </a:solidFill>
        <a:effectLst/>
      </dgm:spPr>
      <dgm:t>
        <a:bodyPr/>
        <a:lstStyle/>
        <a:p>
          <a:r>
            <a:rPr lang="en-US" sz="1400" dirty="0" smtClean="0">
              <a:solidFill>
                <a:schemeClr val="tx1"/>
              </a:solidFill>
              <a:latin typeface="Arial" charset="0"/>
              <a:ea typeface="Arial" charset="0"/>
              <a:cs typeface="Arial" charset="0"/>
            </a:rPr>
            <a:t>Need to exclude other conditions of psychosis</a:t>
          </a:r>
          <a:endParaRPr lang="en-US" sz="1400" dirty="0">
            <a:latin typeface="Arial" charset="0"/>
            <a:ea typeface="Arial" charset="0"/>
            <a:cs typeface="Arial" charset="0"/>
          </a:endParaRPr>
        </a:p>
      </dgm:t>
    </dgm:pt>
    <dgm:pt modelId="{0FDC89F1-EA72-430C-8123-12EBB66507D0}" type="parTrans" cxnId="{83A655ED-6019-4263-8A26-82B0C0FEE9DB}">
      <dgm:prSet/>
      <dgm:spPr/>
      <dgm:t>
        <a:bodyPr/>
        <a:lstStyle/>
        <a:p>
          <a:endParaRPr lang="en-US"/>
        </a:p>
      </dgm:t>
    </dgm:pt>
    <dgm:pt modelId="{A2DC538D-C3F6-4796-8EC2-948D5E5D75B8}" type="sibTrans" cxnId="{83A655ED-6019-4263-8A26-82B0C0FEE9DB}">
      <dgm:prSet/>
      <dgm:spPr>
        <a:solidFill>
          <a:schemeClr val="tx2">
            <a:alpha val="90000"/>
          </a:schemeClr>
        </a:solidFill>
      </dgm:spPr>
      <dgm:t>
        <a:bodyPr/>
        <a:lstStyle/>
        <a:p>
          <a:endParaRPr lang="en-US" dirty="0"/>
        </a:p>
      </dgm:t>
    </dgm:pt>
    <dgm:pt modelId="{F628E143-6005-47FF-B685-20A76C6AC98C}">
      <dgm:prSet phldrT="[Text]" custT="1"/>
      <dgm:spPr>
        <a:solidFill>
          <a:schemeClr val="accent2">
            <a:lumMod val="40000"/>
            <a:lumOff val="60000"/>
          </a:schemeClr>
        </a:solidFill>
        <a:effectLst/>
      </dgm:spPr>
      <dgm:t>
        <a:bodyPr/>
        <a:lstStyle/>
        <a:p>
          <a:r>
            <a:rPr lang="en-US" sz="1400" dirty="0" smtClean="0">
              <a:solidFill>
                <a:schemeClr val="tx1"/>
              </a:solidFill>
              <a:latin typeface="Arial" charset="0"/>
              <a:ea typeface="Arial" charset="0"/>
              <a:cs typeface="Arial" charset="0"/>
            </a:rPr>
            <a:t>Schizophrenia spectrum</a:t>
          </a:r>
          <a:endParaRPr lang="en-US" sz="1400" dirty="0">
            <a:latin typeface="Arial" charset="0"/>
            <a:ea typeface="Arial" charset="0"/>
            <a:cs typeface="Arial" charset="0"/>
          </a:endParaRPr>
        </a:p>
      </dgm:t>
    </dgm:pt>
    <dgm:pt modelId="{6687A3C6-B491-41A4-8079-B9CCD6A19C55}" type="parTrans" cxnId="{3537D965-ACA2-4456-A0E6-261B7077D646}">
      <dgm:prSet/>
      <dgm:spPr/>
      <dgm:t>
        <a:bodyPr/>
        <a:lstStyle/>
        <a:p>
          <a:endParaRPr lang="en-US"/>
        </a:p>
      </dgm:t>
    </dgm:pt>
    <dgm:pt modelId="{A3DBBB55-81D4-40AE-B2EE-5BF4BF5091BB}" type="sibTrans" cxnId="{3537D965-ACA2-4456-A0E6-261B7077D646}">
      <dgm:prSet/>
      <dgm:spPr/>
      <dgm:t>
        <a:bodyPr/>
        <a:lstStyle/>
        <a:p>
          <a:endParaRPr lang="en-US"/>
        </a:p>
      </dgm:t>
    </dgm:pt>
    <dgm:pt modelId="{F9C63545-BCBE-4D0B-97C0-2C4EEA39F367}" type="pres">
      <dgm:prSet presAssocID="{4D62A9D4-9253-4286-85E9-FCCD82378E23}" presName="outerComposite" presStyleCnt="0">
        <dgm:presLayoutVars>
          <dgm:chMax val="5"/>
          <dgm:dir/>
          <dgm:resizeHandles val="exact"/>
        </dgm:presLayoutVars>
      </dgm:prSet>
      <dgm:spPr/>
      <dgm:t>
        <a:bodyPr/>
        <a:lstStyle/>
        <a:p>
          <a:endParaRPr lang="en-US"/>
        </a:p>
      </dgm:t>
    </dgm:pt>
    <dgm:pt modelId="{99CD9389-33BF-4F4F-90BF-96C8CFFA4E86}" type="pres">
      <dgm:prSet presAssocID="{4D62A9D4-9253-4286-85E9-FCCD82378E23}" presName="dummyMaxCanvas" presStyleCnt="0">
        <dgm:presLayoutVars/>
      </dgm:prSet>
      <dgm:spPr/>
    </dgm:pt>
    <dgm:pt modelId="{F925B6B3-1E48-42D8-8ADE-F850747064F6}" type="pres">
      <dgm:prSet presAssocID="{4D62A9D4-9253-4286-85E9-FCCD82378E23}" presName="FourNodes_1" presStyleLbl="node1" presStyleIdx="0" presStyleCnt="4" custScaleX="73723" custLinFactNeighborX="2099" custLinFactNeighborY="8425">
        <dgm:presLayoutVars>
          <dgm:bulletEnabled val="1"/>
        </dgm:presLayoutVars>
      </dgm:prSet>
      <dgm:spPr/>
      <dgm:t>
        <a:bodyPr/>
        <a:lstStyle/>
        <a:p>
          <a:endParaRPr lang="en-US"/>
        </a:p>
      </dgm:t>
    </dgm:pt>
    <dgm:pt modelId="{A9FC1FB0-CA00-420F-A398-67795CF07CD5}" type="pres">
      <dgm:prSet presAssocID="{4D62A9D4-9253-4286-85E9-FCCD82378E23}" presName="FourNodes_2" presStyleLbl="node1" presStyleIdx="1" presStyleCnt="4" custScaleX="73723" custLinFactNeighborX="-6079">
        <dgm:presLayoutVars>
          <dgm:bulletEnabled val="1"/>
        </dgm:presLayoutVars>
      </dgm:prSet>
      <dgm:spPr/>
      <dgm:t>
        <a:bodyPr/>
        <a:lstStyle/>
        <a:p>
          <a:endParaRPr lang="en-US"/>
        </a:p>
      </dgm:t>
    </dgm:pt>
    <dgm:pt modelId="{71F80A4B-4704-4B70-885C-AB69DBCEFD47}" type="pres">
      <dgm:prSet presAssocID="{4D62A9D4-9253-4286-85E9-FCCD82378E23}" presName="FourNodes_3" presStyleLbl="node1" presStyleIdx="2" presStyleCnt="4" custScaleX="73723" custLinFactNeighborX="-14860">
        <dgm:presLayoutVars>
          <dgm:bulletEnabled val="1"/>
        </dgm:presLayoutVars>
      </dgm:prSet>
      <dgm:spPr/>
      <dgm:t>
        <a:bodyPr/>
        <a:lstStyle/>
        <a:p>
          <a:endParaRPr lang="en-US"/>
        </a:p>
      </dgm:t>
    </dgm:pt>
    <dgm:pt modelId="{EC93FCB5-9110-4D25-A74B-8773195108A2}" type="pres">
      <dgm:prSet presAssocID="{4D62A9D4-9253-4286-85E9-FCCD82378E23}" presName="FourNodes_4" presStyleLbl="node1" presStyleIdx="3" presStyleCnt="4" custScaleX="73723" custLinFactNeighborX="-23190">
        <dgm:presLayoutVars>
          <dgm:bulletEnabled val="1"/>
        </dgm:presLayoutVars>
      </dgm:prSet>
      <dgm:spPr/>
      <dgm:t>
        <a:bodyPr/>
        <a:lstStyle/>
        <a:p>
          <a:endParaRPr lang="en-US"/>
        </a:p>
      </dgm:t>
    </dgm:pt>
    <dgm:pt modelId="{D209272E-9467-4422-ABF0-57BC6403B768}" type="pres">
      <dgm:prSet presAssocID="{4D62A9D4-9253-4286-85E9-FCCD82378E23}" presName="FourConn_1-2" presStyleLbl="fgAccFollowNode1" presStyleIdx="0" presStyleCnt="3" custLinFactX="-66161" custLinFactNeighborX="-100000">
        <dgm:presLayoutVars>
          <dgm:bulletEnabled val="1"/>
        </dgm:presLayoutVars>
      </dgm:prSet>
      <dgm:spPr/>
      <dgm:t>
        <a:bodyPr/>
        <a:lstStyle/>
        <a:p>
          <a:endParaRPr lang="en-US"/>
        </a:p>
      </dgm:t>
    </dgm:pt>
    <dgm:pt modelId="{83BB00D6-10C0-4D48-84F1-613E99FBBFDF}" type="pres">
      <dgm:prSet presAssocID="{4D62A9D4-9253-4286-85E9-FCCD82378E23}" presName="FourConn_2-3" presStyleLbl="fgAccFollowNode1" presStyleIdx="1" presStyleCnt="3" custLinFactX="-100000" custLinFactNeighborX="-158473">
        <dgm:presLayoutVars>
          <dgm:bulletEnabled val="1"/>
        </dgm:presLayoutVars>
      </dgm:prSet>
      <dgm:spPr/>
      <dgm:t>
        <a:bodyPr/>
        <a:lstStyle/>
        <a:p>
          <a:endParaRPr lang="en-US"/>
        </a:p>
      </dgm:t>
    </dgm:pt>
    <dgm:pt modelId="{9A77D138-2A5A-4B46-8FBC-1E67F133CFAC}" type="pres">
      <dgm:prSet presAssocID="{4D62A9D4-9253-4286-85E9-FCCD82378E23}" presName="FourConn_3-4" presStyleLbl="fgAccFollowNode1" presStyleIdx="2" presStyleCnt="3" custLinFactX="-156060" custLinFactNeighborX="-200000">
        <dgm:presLayoutVars>
          <dgm:bulletEnabled val="1"/>
        </dgm:presLayoutVars>
      </dgm:prSet>
      <dgm:spPr/>
      <dgm:t>
        <a:bodyPr/>
        <a:lstStyle/>
        <a:p>
          <a:endParaRPr lang="en-US"/>
        </a:p>
      </dgm:t>
    </dgm:pt>
    <dgm:pt modelId="{528A2795-9863-4F02-84DA-CFA4E8F00E75}" type="pres">
      <dgm:prSet presAssocID="{4D62A9D4-9253-4286-85E9-FCCD82378E23}" presName="FourNodes_1_text" presStyleLbl="node1" presStyleIdx="3" presStyleCnt="4">
        <dgm:presLayoutVars>
          <dgm:bulletEnabled val="1"/>
        </dgm:presLayoutVars>
      </dgm:prSet>
      <dgm:spPr/>
      <dgm:t>
        <a:bodyPr/>
        <a:lstStyle/>
        <a:p>
          <a:endParaRPr lang="en-US"/>
        </a:p>
      </dgm:t>
    </dgm:pt>
    <dgm:pt modelId="{7CE48B45-F337-4424-8EFA-CF2BC4810991}" type="pres">
      <dgm:prSet presAssocID="{4D62A9D4-9253-4286-85E9-FCCD82378E23}" presName="FourNodes_2_text" presStyleLbl="node1" presStyleIdx="3" presStyleCnt="4">
        <dgm:presLayoutVars>
          <dgm:bulletEnabled val="1"/>
        </dgm:presLayoutVars>
      </dgm:prSet>
      <dgm:spPr/>
      <dgm:t>
        <a:bodyPr/>
        <a:lstStyle/>
        <a:p>
          <a:endParaRPr lang="en-US"/>
        </a:p>
      </dgm:t>
    </dgm:pt>
    <dgm:pt modelId="{0A4823FC-70A0-4A34-A57B-29E4A32E4F86}" type="pres">
      <dgm:prSet presAssocID="{4D62A9D4-9253-4286-85E9-FCCD82378E23}" presName="FourNodes_3_text" presStyleLbl="node1" presStyleIdx="3" presStyleCnt="4">
        <dgm:presLayoutVars>
          <dgm:bulletEnabled val="1"/>
        </dgm:presLayoutVars>
      </dgm:prSet>
      <dgm:spPr/>
      <dgm:t>
        <a:bodyPr/>
        <a:lstStyle/>
        <a:p>
          <a:endParaRPr lang="en-US"/>
        </a:p>
      </dgm:t>
    </dgm:pt>
    <dgm:pt modelId="{DB10816A-D1D7-4D7D-B2A8-6EF663DFB903}" type="pres">
      <dgm:prSet presAssocID="{4D62A9D4-9253-4286-85E9-FCCD82378E23}" presName="FourNodes_4_text" presStyleLbl="node1" presStyleIdx="3" presStyleCnt="4">
        <dgm:presLayoutVars>
          <dgm:bulletEnabled val="1"/>
        </dgm:presLayoutVars>
      </dgm:prSet>
      <dgm:spPr/>
      <dgm:t>
        <a:bodyPr/>
        <a:lstStyle/>
        <a:p>
          <a:endParaRPr lang="en-US"/>
        </a:p>
      </dgm:t>
    </dgm:pt>
  </dgm:ptLst>
  <dgm:cxnLst>
    <dgm:cxn modelId="{C7BF0976-BCBC-4191-820D-67F48A2BF530}" type="presOf" srcId="{64FFAE50-16E0-4859-84C5-BC111291C6B8}" destId="{D209272E-9467-4422-ABF0-57BC6403B768}" srcOrd="0" destOrd="0" presId="urn:microsoft.com/office/officeart/2005/8/layout/vProcess5"/>
    <dgm:cxn modelId="{A3C189FD-9590-41F3-B09B-08C46B94041D}" type="presOf" srcId="{60F76545-7223-438B-8C67-665BDA8FEC2F}" destId="{7CE48B45-F337-4424-8EFA-CF2BC4810991}" srcOrd="1" destOrd="0" presId="urn:microsoft.com/office/officeart/2005/8/layout/vProcess5"/>
    <dgm:cxn modelId="{AD54F0A0-6CCB-4430-AADA-275452A53F1C}" type="presOf" srcId="{2497B0C7-E940-4ED5-9161-A376BCBCF3CA}" destId="{F925B6B3-1E48-42D8-8ADE-F850747064F6}" srcOrd="0" destOrd="0" presId="urn:microsoft.com/office/officeart/2005/8/layout/vProcess5"/>
    <dgm:cxn modelId="{22659D13-57FB-4B8D-BA9D-39600B172BAD}" type="presOf" srcId="{78746097-2060-4F5A-8233-B9FB04B727C9}" destId="{71F80A4B-4704-4B70-885C-AB69DBCEFD47}" srcOrd="0" destOrd="0" presId="urn:microsoft.com/office/officeart/2005/8/layout/vProcess5"/>
    <dgm:cxn modelId="{28524694-F8E7-4CBB-B680-C86F474B78FE}" srcId="{4D62A9D4-9253-4286-85E9-FCCD82378E23}" destId="{2497B0C7-E940-4ED5-9161-A376BCBCF3CA}" srcOrd="0" destOrd="0" parTransId="{12D8AA3F-C568-4411-924F-71951456546B}" sibTransId="{64FFAE50-16E0-4859-84C5-BC111291C6B8}"/>
    <dgm:cxn modelId="{5860C327-E45F-4F67-9FAA-C8C045153616}" type="presOf" srcId="{78746097-2060-4F5A-8233-B9FB04B727C9}" destId="{0A4823FC-70A0-4A34-A57B-29E4A32E4F86}" srcOrd="1" destOrd="0" presId="urn:microsoft.com/office/officeart/2005/8/layout/vProcess5"/>
    <dgm:cxn modelId="{71C7845A-FF7F-4751-9990-342A5EDCAF69}" type="presOf" srcId="{2497B0C7-E940-4ED5-9161-A376BCBCF3CA}" destId="{528A2795-9863-4F02-84DA-CFA4E8F00E75}" srcOrd="1" destOrd="0" presId="urn:microsoft.com/office/officeart/2005/8/layout/vProcess5"/>
    <dgm:cxn modelId="{1E133679-BAD5-44AB-A4B8-53D2628D6937}" type="presOf" srcId="{60F76545-7223-438B-8C67-665BDA8FEC2F}" destId="{A9FC1FB0-CA00-420F-A398-67795CF07CD5}" srcOrd="0" destOrd="0" presId="urn:microsoft.com/office/officeart/2005/8/layout/vProcess5"/>
    <dgm:cxn modelId="{3537D965-ACA2-4456-A0E6-261B7077D646}" srcId="{4D62A9D4-9253-4286-85E9-FCCD82378E23}" destId="{F628E143-6005-47FF-B685-20A76C6AC98C}" srcOrd="3" destOrd="0" parTransId="{6687A3C6-B491-41A4-8079-B9CCD6A19C55}" sibTransId="{A3DBBB55-81D4-40AE-B2EE-5BF4BF5091BB}"/>
    <dgm:cxn modelId="{870F8FAA-7BB3-47D6-BAA8-344328E98FBA}" type="presOf" srcId="{F628E143-6005-47FF-B685-20A76C6AC98C}" destId="{DB10816A-D1D7-4D7D-B2A8-6EF663DFB903}" srcOrd="1" destOrd="0" presId="urn:microsoft.com/office/officeart/2005/8/layout/vProcess5"/>
    <dgm:cxn modelId="{83A655ED-6019-4263-8A26-82B0C0FEE9DB}" srcId="{4D62A9D4-9253-4286-85E9-FCCD82378E23}" destId="{78746097-2060-4F5A-8233-B9FB04B727C9}" srcOrd="2" destOrd="0" parTransId="{0FDC89F1-EA72-430C-8123-12EBB66507D0}" sibTransId="{A2DC538D-C3F6-4796-8EC2-948D5E5D75B8}"/>
    <dgm:cxn modelId="{5D47AE41-985D-4B9B-96EF-648738A22D61}" type="presOf" srcId="{A2DC538D-C3F6-4796-8EC2-948D5E5D75B8}" destId="{9A77D138-2A5A-4B46-8FBC-1E67F133CFAC}" srcOrd="0" destOrd="0" presId="urn:microsoft.com/office/officeart/2005/8/layout/vProcess5"/>
    <dgm:cxn modelId="{8B346DD3-4445-4BC8-ACE2-71DE1E127F30}" srcId="{4D62A9D4-9253-4286-85E9-FCCD82378E23}" destId="{60F76545-7223-438B-8C67-665BDA8FEC2F}" srcOrd="1" destOrd="0" parTransId="{ECDCB45C-DF60-4DA0-8387-85377E5024A5}" sibTransId="{011C633A-2636-4876-A122-C03C2BD9DB9F}"/>
    <dgm:cxn modelId="{7CE64E0A-C74F-468D-9EF4-03DE2AD573D1}" type="presOf" srcId="{F628E143-6005-47FF-B685-20A76C6AC98C}" destId="{EC93FCB5-9110-4D25-A74B-8773195108A2}" srcOrd="0" destOrd="0" presId="urn:microsoft.com/office/officeart/2005/8/layout/vProcess5"/>
    <dgm:cxn modelId="{CB1D5658-E316-4A7A-8646-AE543160E3BC}" type="presOf" srcId="{4D62A9D4-9253-4286-85E9-FCCD82378E23}" destId="{F9C63545-BCBE-4D0B-97C0-2C4EEA39F367}" srcOrd="0" destOrd="0" presId="urn:microsoft.com/office/officeart/2005/8/layout/vProcess5"/>
    <dgm:cxn modelId="{2635FFAB-1585-47C7-B2E9-05A7538734D6}" type="presOf" srcId="{011C633A-2636-4876-A122-C03C2BD9DB9F}" destId="{83BB00D6-10C0-4D48-84F1-613E99FBBFDF}" srcOrd="0" destOrd="0" presId="urn:microsoft.com/office/officeart/2005/8/layout/vProcess5"/>
    <dgm:cxn modelId="{840146E4-7152-4AFE-ADCB-44E5634590EC}" type="presParOf" srcId="{F9C63545-BCBE-4D0B-97C0-2C4EEA39F367}" destId="{99CD9389-33BF-4F4F-90BF-96C8CFFA4E86}" srcOrd="0" destOrd="0" presId="urn:microsoft.com/office/officeart/2005/8/layout/vProcess5"/>
    <dgm:cxn modelId="{014F609F-8696-48A3-AC09-7EA916E92A15}" type="presParOf" srcId="{F9C63545-BCBE-4D0B-97C0-2C4EEA39F367}" destId="{F925B6B3-1E48-42D8-8ADE-F850747064F6}" srcOrd="1" destOrd="0" presId="urn:microsoft.com/office/officeart/2005/8/layout/vProcess5"/>
    <dgm:cxn modelId="{95831FA2-EEC3-4A6B-807B-59E7ECC214E5}" type="presParOf" srcId="{F9C63545-BCBE-4D0B-97C0-2C4EEA39F367}" destId="{A9FC1FB0-CA00-420F-A398-67795CF07CD5}" srcOrd="2" destOrd="0" presId="urn:microsoft.com/office/officeart/2005/8/layout/vProcess5"/>
    <dgm:cxn modelId="{021DCC13-C1CB-4DB5-8E50-66375958422F}" type="presParOf" srcId="{F9C63545-BCBE-4D0B-97C0-2C4EEA39F367}" destId="{71F80A4B-4704-4B70-885C-AB69DBCEFD47}" srcOrd="3" destOrd="0" presId="urn:microsoft.com/office/officeart/2005/8/layout/vProcess5"/>
    <dgm:cxn modelId="{9B7219EE-BDA1-43C9-BA1B-67EA5A82DE49}" type="presParOf" srcId="{F9C63545-BCBE-4D0B-97C0-2C4EEA39F367}" destId="{EC93FCB5-9110-4D25-A74B-8773195108A2}" srcOrd="4" destOrd="0" presId="urn:microsoft.com/office/officeart/2005/8/layout/vProcess5"/>
    <dgm:cxn modelId="{8F242FEE-88AE-48A7-A01E-5412E13643F7}" type="presParOf" srcId="{F9C63545-BCBE-4D0B-97C0-2C4EEA39F367}" destId="{D209272E-9467-4422-ABF0-57BC6403B768}" srcOrd="5" destOrd="0" presId="urn:microsoft.com/office/officeart/2005/8/layout/vProcess5"/>
    <dgm:cxn modelId="{E64B4B10-26A9-4EF5-8074-9F3AE3A42F79}" type="presParOf" srcId="{F9C63545-BCBE-4D0B-97C0-2C4EEA39F367}" destId="{83BB00D6-10C0-4D48-84F1-613E99FBBFDF}" srcOrd="6" destOrd="0" presId="urn:microsoft.com/office/officeart/2005/8/layout/vProcess5"/>
    <dgm:cxn modelId="{F7A8C13D-62E5-4996-ACDC-4ED34AD5FF05}" type="presParOf" srcId="{F9C63545-BCBE-4D0B-97C0-2C4EEA39F367}" destId="{9A77D138-2A5A-4B46-8FBC-1E67F133CFAC}" srcOrd="7" destOrd="0" presId="urn:microsoft.com/office/officeart/2005/8/layout/vProcess5"/>
    <dgm:cxn modelId="{2A62A13A-FE4A-4B59-8FF3-A71368D19727}" type="presParOf" srcId="{F9C63545-BCBE-4D0B-97C0-2C4EEA39F367}" destId="{528A2795-9863-4F02-84DA-CFA4E8F00E75}" srcOrd="8" destOrd="0" presId="urn:microsoft.com/office/officeart/2005/8/layout/vProcess5"/>
    <dgm:cxn modelId="{61E2B29F-B3C3-4B20-B6EB-EE96BB1F7822}" type="presParOf" srcId="{F9C63545-BCBE-4D0B-97C0-2C4EEA39F367}" destId="{7CE48B45-F337-4424-8EFA-CF2BC4810991}" srcOrd="9" destOrd="0" presId="urn:microsoft.com/office/officeart/2005/8/layout/vProcess5"/>
    <dgm:cxn modelId="{7C3E96C3-F639-46ED-9C64-7EC1D8100283}" type="presParOf" srcId="{F9C63545-BCBE-4D0B-97C0-2C4EEA39F367}" destId="{0A4823FC-70A0-4A34-A57B-29E4A32E4F86}" srcOrd="10" destOrd="0" presId="urn:microsoft.com/office/officeart/2005/8/layout/vProcess5"/>
    <dgm:cxn modelId="{BA89DB85-233B-417E-A20F-FC23E3A84E82}" type="presParOf" srcId="{F9C63545-BCBE-4D0B-97C0-2C4EEA39F367}" destId="{DB10816A-D1D7-4D7D-B2A8-6EF663DFB90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5B6B3-1E48-42D8-8ADE-F850747064F6}">
      <dsp:nvSpPr>
        <dsp:cNvPr id="0" name=""/>
        <dsp:cNvSpPr/>
      </dsp:nvSpPr>
      <dsp:spPr>
        <a:xfrm>
          <a:off x="728055" y="52866"/>
          <a:ext cx="3522522" cy="627500"/>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latin typeface="Arial" charset="0"/>
              <a:ea typeface="Arial" charset="0"/>
              <a:cs typeface="Arial" charset="0"/>
            </a:rPr>
            <a:t>Disorders not meeting full criteria or limited to one domain</a:t>
          </a:r>
          <a:endParaRPr lang="en-US" sz="1400" kern="1200" dirty="0">
            <a:latin typeface="Arial" charset="0"/>
            <a:ea typeface="Arial" charset="0"/>
            <a:cs typeface="Arial" charset="0"/>
          </a:endParaRPr>
        </a:p>
      </dsp:txBody>
      <dsp:txXfrm>
        <a:off x="746434" y="71245"/>
        <a:ext cx="2974577" cy="590742"/>
      </dsp:txXfrm>
    </dsp:sp>
    <dsp:sp modelId="{A9FC1FB0-CA00-420F-A398-67795CF07CD5}">
      <dsp:nvSpPr>
        <dsp:cNvPr id="0" name=""/>
        <dsp:cNvSpPr/>
      </dsp:nvSpPr>
      <dsp:spPr>
        <a:xfrm>
          <a:off x="737468" y="741592"/>
          <a:ext cx="3522522" cy="627500"/>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latin typeface="Arial" charset="0"/>
              <a:ea typeface="Arial" charset="0"/>
              <a:cs typeface="Arial" charset="0"/>
            </a:rPr>
            <a:t>Time limited conditions (catatonia and delusional disorders)</a:t>
          </a:r>
          <a:endParaRPr lang="en-US" sz="1400" kern="1200" dirty="0">
            <a:latin typeface="Arial" charset="0"/>
            <a:ea typeface="Arial" charset="0"/>
            <a:cs typeface="Arial" charset="0"/>
          </a:endParaRPr>
        </a:p>
      </dsp:txBody>
      <dsp:txXfrm>
        <a:off x="755847" y="759971"/>
        <a:ext cx="2890055" cy="590742"/>
      </dsp:txXfrm>
    </dsp:sp>
    <dsp:sp modelId="{71F80A4B-4704-4B70-885C-AB69DBCEFD47}">
      <dsp:nvSpPr>
        <dsp:cNvPr id="0" name=""/>
        <dsp:cNvSpPr/>
      </dsp:nvSpPr>
      <dsp:spPr>
        <a:xfrm>
          <a:off x="712096" y="1483184"/>
          <a:ext cx="3522522" cy="627500"/>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latin typeface="Arial" charset="0"/>
              <a:ea typeface="Arial" charset="0"/>
              <a:cs typeface="Arial" charset="0"/>
            </a:rPr>
            <a:t>Need to exclude other conditions of psychosis</a:t>
          </a:r>
          <a:endParaRPr lang="en-US" sz="1400" kern="1200" dirty="0">
            <a:latin typeface="Arial" charset="0"/>
            <a:ea typeface="Arial" charset="0"/>
            <a:cs typeface="Arial" charset="0"/>
          </a:endParaRPr>
        </a:p>
      </dsp:txBody>
      <dsp:txXfrm>
        <a:off x="730475" y="1501563"/>
        <a:ext cx="2894458" cy="590742"/>
      </dsp:txXfrm>
    </dsp:sp>
    <dsp:sp modelId="{EC93FCB5-9110-4D25-A74B-8773195108A2}">
      <dsp:nvSpPr>
        <dsp:cNvPr id="0" name=""/>
        <dsp:cNvSpPr/>
      </dsp:nvSpPr>
      <dsp:spPr>
        <a:xfrm>
          <a:off x="714246" y="2224776"/>
          <a:ext cx="3522522" cy="627500"/>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latin typeface="Arial" charset="0"/>
              <a:ea typeface="Arial" charset="0"/>
              <a:cs typeface="Arial" charset="0"/>
            </a:rPr>
            <a:t>Schizophrenia spectrum</a:t>
          </a:r>
          <a:endParaRPr lang="en-US" sz="1400" kern="1200" dirty="0">
            <a:latin typeface="Arial" charset="0"/>
            <a:ea typeface="Arial" charset="0"/>
            <a:cs typeface="Arial" charset="0"/>
          </a:endParaRPr>
        </a:p>
      </dsp:txBody>
      <dsp:txXfrm>
        <a:off x="732625" y="2243155"/>
        <a:ext cx="2890055" cy="590742"/>
      </dsp:txXfrm>
    </dsp:sp>
    <dsp:sp modelId="{D209272E-9467-4422-ABF0-57BC6403B768}">
      <dsp:nvSpPr>
        <dsp:cNvPr id="0" name=""/>
        <dsp:cNvSpPr/>
      </dsp:nvSpPr>
      <dsp:spPr>
        <a:xfrm>
          <a:off x="3692445" y="480608"/>
          <a:ext cx="407875" cy="407875"/>
        </a:xfrm>
        <a:prstGeom prst="downArrow">
          <a:avLst>
            <a:gd name="adj1" fmla="val 55000"/>
            <a:gd name="adj2" fmla="val 45000"/>
          </a:avLst>
        </a:prstGeom>
        <a:solidFill>
          <a:schemeClr val="tx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3784217" y="480608"/>
        <a:ext cx="224331" cy="306926"/>
      </dsp:txXfrm>
    </dsp:sp>
    <dsp:sp modelId="{83BB00D6-10C0-4D48-84F1-613E99FBBFDF}">
      <dsp:nvSpPr>
        <dsp:cNvPr id="0" name=""/>
        <dsp:cNvSpPr/>
      </dsp:nvSpPr>
      <dsp:spPr>
        <a:xfrm>
          <a:off x="3716089" y="1222200"/>
          <a:ext cx="407875" cy="407875"/>
        </a:xfrm>
        <a:prstGeom prst="downArrow">
          <a:avLst>
            <a:gd name="adj1" fmla="val 55000"/>
            <a:gd name="adj2" fmla="val 45000"/>
          </a:avLst>
        </a:prstGeom>
        <a:solidFill>
          <a:schemeClr val="tx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3807861" y="1222200"/>
        <a:ext cx="224331" cy="306926"/>
      </dsp:txXfrm>
    </dsp:sp>
    <dsp:sp modelId="{9A77D138-2A5A-4B46-8FBC-1E67F133CFAC}">
      <dsp:nvSpPr>
        <dsp:cNvPr id="0" name=""/>
        <dsp:cNvSpPr/>
      </dsp:nvSpPr>
      <dsp:spPr>
        <a:xfrm>
          <a:off x="3712244" y="1963792"/>
          <a:ext cx="407875" cy="407875"/>
        </a:xfrm>
        <a:prstGeom prst="downArrow">
          <a:avLst>
            <a:gd name="adj1" fmla="val 55000"/>
            <a:gd name="adj2" fmla="val 45000"/>
          </a:avLst>
        </a:prstGeom>
        <a:solidFill>
          <a:schemeClr val="tx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3804016" y="1963792"/>
        <a:ext cx="224331" cy="30692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FA8D8-D74F-5A4A-BB10-7F88E22CEF6D}" type="datetimeFigureOut">
              <a:t>14/03/2017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C2873-EBE5-CF42-9E30-7832FC02D1D9}" type="slidenum">
              <a:t>‹#›</a:t>
            </a:fld>
            <a:endParaRPr lang="en-US"/>
          </a:p>
        </p:txBody>
      </p:sp>
    </p:spTree>
    <p:extLst>
      <p:ext uri="{BB962C8B-B14F-4D97-AF65-F5344CB8AC3E}">
        <p14:creationId xmlns:p14="http://schemas.microsoft.com/office/powerpoint/2010/main" val="47269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NULL"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98AB7A97-46A3-4058-A750-F7183143EACA}"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90496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9175" cy="3430588"/>
          </a:xfrm>
        </p:spPr>
      </p:sp>
      <p:sp>
        <p:nvSpPr>
          <p:cNvPr id="3" name="Notes Placeholder 2"/>
          <p:cNvSpPr>
            <a:spLocks noGrp="1"/>
          </p:cNvSpPr>
          <p:nvPr>
            <p:ph type="body" idx="1"/>
          </p:nvPr>
        </p:nvSpPr>
        <p:spPr/>
        <p:txBody>
          <a:bodyPr/>
          <a:lstStyle/>
          <a:p>
            <a:pPr defTabSz="966612"/>
            <a:r>
              <a:rPr lang="en-US" b="1" noProof="0" dirty="0" smtClean="0">
                <a:solidFill>
                  <a:prstClr val="black">
                    <a:lumMod val="75000"/>
                  </a:prstClr>
                </a:solidFill>
              </a:rPr>
              <a:t>Key message: Better social and occupational functioning are consistently identified as important self-defined treatment goals, and improved</a:t>
            </a:r>
            <a:r>
              <a:rPr lang="en-US" b="1" baseline="0" noProof="0" dirty="0" smtClean="0">
                <a:solidFill>
                  <a:prstClr val="black">
                    <a:lumMod val="75000"/>
                  </a:prstClr>
                </a:solidFill>
              </a:rPr>
              <a:t> functioning may be the most meaningful and valued outcome of treatment from a patient and family </a:t>
            </a:r>
            <a:r>
              <a:rPr lang="en-US" b="1" baseline="0" noProof="0" dirty="0" err="1" smtClean="0">
                <a:solidFill>
                  <a:prstClr val="black">
                    <a:lumMod val="75000"/>
                  </a:prstClr>
                </a:solidFill>
              </a:rPr>
              <a:t>perspective</a:t>
            </a:r>
            <a:r>
              <a:rPr lang="en-US" b="1" baseline="30000" noProof="0" dirty="0" err="1" smtClean="0">
                <a:solidFill>
                  <a:prstClr val="black">
                    <a:lumMod val="75000"/>
                  </a:prstClr>
                </a:solidFill>
              </a:rPr>
              <a:t>3</a:t>
            </a:r>
            <a:r>
              <a:rPr lang="en-US" b="1" baseline="0" noProof="0" dirty="0" smtClean="0">
                <a:solidFill>
                  <a:prstClr val="black">
                    <a:lumMod val="75000"/>
                  </a:prstClr>
                </a:solidFill>
              </a:rPr>
              <a:t> </a:t>
            </a:r>
          </a:p>
          <a:p>
            <a:pPr defTabSz="966612"/>
            <a:endParaRPr lang="en-US" b="1" baseline="0" noProof="0" dirty="0" smtClean="0">
              <a:solidFill>
                <a:prstClr val="black">
                  <a:lumMod val="75000"/>
                </a:prstClr>
              </a:solidFill>
            </a:endParaRPr>
          </a:p>
          <a:p>
            <a:pPr defTabSz="966612"/>
            <a:r>
              <a:rPr lang="en-US" b="1" baseline="0" noProof="0" dirty="0" smtClean="0">
                <a:solidFill>
                  <a:prstClr val="black">
                    <a:lumMod val="75000"/>
                  </a:prstClr>
                </a:solidFill>
              </a:rPr>
              <a:t>Background</a:t>
            </a:r>
          </a:p>
          <a:p>
            <a:pPr marL="285750" indent="-285750" defTabSz="966612">
              <a:buFont typeface="Arial" panose="020B0604020202020204" pitchFamily="34" charset="0"/>
              <a:buChar char="•"/>
            </a:pPr>
            <a:r>
              <a:rPr lang="en-US" b="0" baseline="0" noProof="0" dirty="0" smtClean="0">
                <a:solidFill>
                  <a:prstClr val="black">
                    <a:lumMod val="75000"/>
                  </a:prstClr>
                </a:solidFill>
              </a:rPr>
              <a:t>In an Australian study </a:t>
            </a:r>
            <a:r>
              <a:rPr lang="en-US" baseline="0" noProof="0" dirty="0" smtClean="0">
                <a:solidFill>
                  <a:prstClr val="black">
                    <a:lumMod val="75000"/>
                  </a:prstClr>
                </a:solidFill>
              </a:rPr>
              <a:t>that</a:t>
            </a:r>
            <a:r>
              <a:rPr lang="en-US" b="0" baseline="0" noProof="0" dirty="0" smtClean="0">
                <a:solidFill>
                  <a:prstClr val="black">
                    <a:lumMod val="75000"/>
                  </a:prstClr>
                </a:solidFill>
              </a:rPr>
              <a:t> combined the findings of two studies of patients with psychosis (the first in 1997–98 [n=687], the second in 2010 [n=1211]), 63.2% were found to have obvious/severe dysfunction in socializing, and 32.3% had obvious or severe dysfunction in quality of self care</a:t>
            </a:r>
            <a:r>
              <a:rPr lang="en-US" b="0" baseline="30000" noProof="0" dirty="0" smtClean="0">
                <a:solidFill>
                  <a:prstClr val="black">
                    <a:lumMod val="75000"/>
                  </a:prstClr>
                </a:solidFill>
              </a:rPr>
              <a:t>2</a:t>
            </a:r>
            <a:endParaRPr lang="en-US" b="0" baseline="0" noProof="0" dirty="0" smtClean="0">
              <a:solidFill>
                <a:prstClr val="black">
                  <a:lumMod val="75000"/>
                </a:prstClr>
              </a:solidFill>
            </a:endParaRPr>
          </a:p>
          <a:p>
            <a:pPr marL="285750" marR="0" lvl="0" indent="-2857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prstClr val="black">
                    <a:lumMod val="75000"/>
                  </a:prstClr>
                </a:solidFill>
                <a:effectLst/>
                <a:uLnTx/>
                <a:uFillTx/>
              </a:rPr>
              <a:t>Both the 1997−98 and 2010 surveys had similar aims, employed the same two-phase design and methodology, and used the same core instruments: the</a:t>
            </a:r>
            <a:r>
              <a:rPr kumimoji="0" lang="en-US" b="1" i="1" u="none" strike="noStrike" kern="1200" cap="none" spc="0" normalizeH="0" baseline="0" noProof="0" dirty="0" smtClean="0">
                <a:ln>
                  <a:noFill/>
                </a:ln>
                <a:solidFill>
                  <a:prstClr val="black">
                    <a:lumMod val="75000"/>
                  </a:prstClr>
                </a:solidFill>
                <a:effectLst/>
                <a:uLnTx/>
                <a:uFillTx/>
              </a:rPr>
              <a:t> </a:t>
            </a:r>
            <a:r>
              <a:rPr lang="en-US" noProof="0" dirty="0" smtClean="0">
                <a:solidFill>
                  <a:prstClr val="black">
                    <a:lumMod val="75000"/>
                  </a:prstClr>
                </a:solidFill>
              </a:rPr>
              <a:t>‘Psychosis Screener’ for </a:t>
            </a:r>
            <a:r>
              <a:rPr kumimoji="0" lang="en-US" b="0" i="0" u="none" strike="noStrike" kern="1200" cap="none" spc="0" normalizeH="0" baseline="0" noProof="0" dirty="0" smtClean="0">
                <a:ln>
                  <a:noFill/>
                </a:ln>
                <a:solidFill>
                  <a:prstClr val="black">
                    <a:lumMod val="75000"/>
                  </a:prstClr>
                </a:solidFill>
                <a:effectLst/>
                <a:uLnTx/>
                <a:uFillTx/>
              </a:rPr>
              <a:t>census month screening and the </a:t>
            </a:r>
            <a:r>
              <a:rPr kumimoji="0" lang="en-US" u="none" strike="noStrike" kern="1200" cap="none" spc="0" normalizeH="0" baseline="0" noProof="0" dirty="0" smtClean="0">
                <a:ln>
                  <a:noFill/>
                </a:ln>
                <a:solidFill>
                  <a:prstClr val="black">
                    <a:lumMod val="75000"/>
                  </a:prstClr>
                </a:solidFill>
                <a:effectLst/>
                <a:uLnTx/>
                <a:uFillTx/>
              </a:rPr>
              <a:t>‘Diagnostic Interview for Psychosis’ for </a:t>
            </a:r>
            <a:r>
              <a:rPr kumimoji="0" lang="en-US" b="0" i="0" u="none" strike="noStrike" kern="1200" cap="none" spc="0" normalizeH="0" baseline="0" noProof="0" dirty="0" smtClean="0">
                <a:ln>
                  <a:noFill/>
                </a:ln>
                <a:solidFill>
                  <a:prstClr val="black">
                    <a:lumMod val="75000"/>
                  </a:prstClr>
                </a:solidFill>
                <a:effectLst/>
                <a:uLnTx/>
                <a:uFillTx/>
              </a:rPr>
              <a:t>the </a:t>
            </a:r>
            <a:r>
              <a:rPr kumimoji="0" lang="en-US" b="0" i="0" u="none" strike="noStrike" kern="1200" cap="none" spc="0" normalizeH="0" baseline="0" noProof="0" dirty="0" err="1" smtClean="0">
                <a:ln>
                  <a:noFill/>
                </a:ln>
                <a:solidFill>
                  <a:prstClr val="black">
                    <a:lumMod val="75000"/>
                  </a:prstClr>
                </a:solidFill>
                <a:effectLst/>
                <a:uLnTx/>
                <a:uFillTx/>
              </a:rPr>
              <a:t>interview</a:t>
            </a:r>
            <a:r>
              <a:rPr kumimoji="0" lang="en-US" b="0" i="0" u="none" strike="noStrike" kern="1200" cap="none" spc="0" normalizeH="0" baseline="30000" noProof="0" dirty="0" err="1" smtClean="0">
                <a:ln>
                  <a:noFill/>
                </a:ln>
                <a:solidFill>
                  <a:prstClr val="black">
                    <a:lumMod val="75000"/>
                  </a:prstClr>
                </a:solidFill>
                <a:effectLst/>
                <a:uLnTx/>
                <a:uFillTx/>
              </a:rPr>
              <a:t>2</a:t>
            </a:r>
            <a:endParaRPr kumimoji="0" lang="en-US" b="0" i="0" u="none" strike="noStrike" kern="1200" cap="none" spc="0" normalizeH="0" baseline="0" noProof="0" dirty="0" smtClean="0">
              <a:ln>
                <a:noFill/>
              </a:ln>
              <a:solidFill>
                <a:prstClr val="black">
                  <a:lumMod val="75000"/>
                </a:prstClr>
              </a:solidFill>
              <a:effectLst/>
              <a:uLnTx/>
              <a:uFillTx/>
            </a:endParaRPr>
          </a:p>
          <a:p>
            <a:pPr marL="285750" indent="-285750" defTabSz="966612">
              <a:buFont typeface="Arial" panose="020B0604020202020204" pitchFamily="34" charset="0"/>
              <a:buChar char="•"/>
            </a:pPr>
            <a:r>
              <a:rPr lang="en-US" b="0" baseline="0" noProof="0" dirty="0" smtClean="0">
                <a:solidFill>
                  <a:prstClr val="black">
                    <a:lumMod val="75000"/>
                  </a:prstClr>
                </a:solidFill>
              </a:rPr>
              <a:t>Social dysfunction is one of the most important factors in the disability associated with the illness, and is a source of great distress for patients and family </a:t>
            </a:r>
            <a:r>
              <a:rPr lang="en-US" b="0" baseline="0" noProof="0" dirty="0" err="1" smtClean="0">
                <a:solidFill>
                  <a:prstClr val="black">
                    <a:lumMod val="75000"/>
                  </a:prstClr>
                </a:solidFill>
              </a:rPr>
              <a:t>members</a:t>
            </a:r>
            <a:r>
              <a:rPr lang="en-US" b="0" baseline="30000" noProof="0" dirty="0" err="1" smtClean="0">
                <a:solidFill>
                  <a:prstClr val="black">
                    <a:lumMod val="75000"/>
                  </a:prstClr>
                </a:solidFill>
              </a:rPr>
              <a:t>3</a:t>
            </a:r>
            <a:endParaRPr lang="en-US" b="0" baseline="0" noProof="0" dirty="0" smtClean="0">
              <a:solidFill>
                <a:prstClr val="black">
                  <a:lumMod val="75000"/>
                </a:prstClr>
              </a:solidFill>
            </a:endParaRPr>
          </a:p>
          <a:p>
            <a:pPr marL="285750" indent="-285750" defTabSz="966612">
              <a:buFont typeface="Arial" panose="020B0604020202020204" pitchFamily="34" charset="0"/>
              <a:buChar char="•"/>
            </a:pPr>
            <a:r>
              <a:rPr lang="en-US" b="0" baseline="0" noProof="0" dirty="0" smtClean="0">
                <a:solidFill>
                  <a:prstClr val="black">
                    <a:lumMod val="75000"/>
                  </a:prstClr>
                </a:solidFill>
              </a:rPr>
              <a:t>Most patients have significant impairments in social relationships, </a:t>
            </a:r>
            <a:r>
              <a:rPr lang="en-US" noProof="0" dirty="0" smtClean="0">
                <a:solidFill>
                  <a:prstClr val="black">
                    <a:lumMod val="75000"/>
                  </a:prstClr>
                </a:solidFill>
              </a:rPr>
              <a:t>and are often socially </a:t>
            </a:r>
            <a:r>
              <a:rPr lang="en-US" b="0" i="0" baseline="0" noProof="0" dirty="0" smtClean="0">
                <a:solidFill>
                  <a:prstClr val="black">
                    <a:lumMod val="75000"/>
                  </a:prstClr>
                </a:solidFill>
              </a:rPr>
              <a:t>i</a:t>
            </a:r>
            <a:r>
              <a:rPr lang="en-US" b="0" baseline="0" noProof="0" dirty="0" smtClean="0">
                <a:solidFill>
                  <a:prstClr val="black">
                    <a:lumMod val="75000"/>
                  </a:prstClr>
                </a:solidFill>
              </a:rPr>
              <a:t>solated. When they do interact with others, they often have difficulty maintaining appropriate conversations, expressing their needs and feelings, achieving social goals, or developing close </a:t>
            </a:r>
            <a:r>
              <a:rPr lang="en-US" b="0" baseline="0" noProof="0" dirty="0" err="1" smtClean="0">
                <a:solidFill>
                  <a:prstClr val="black">
                    <a:lumMod val="75000"/>
                  </a:prstClr>
                </a:solidFill>
              </a:rPr>
              <a:t>relationships</a:t>
            </a:r>
            <a:r>
              <a:rPr lang="en-US" b="0" baseline="30000" noProof="0" dirty="0" err="1" smtClean="0">
                <a:solidFill>
                  <a:prstClr val="black">
                    <a:lumMod val="75000"/>
                  </a:prstClr>
                </a:solidFill>
              </a:rPr>
              <a:t>3</a:t>
            </a:r>
            <a:endParaRPr lang="en-US" b="0" baseline="0" noProof="0" dirty="0" smtClean="0">
              <a:solidFill>
                <a:prstClr val="black">
                  <a:lumMod val="75000"/>
                </a:prstClr>
              </a:solidFill>
            </a:endParaRPr>
          </a:p>
          <a:p>
            <a:pPr marL="285750" indent="-285750" defTabSz="966612">
              <a:buFont typeface="Arial" panose="020B0604020202020204" pitchFamily="34" charset="0"/>
              <a:buChar char="•"/>
            </a:pPr>
            <a:r>
              <a:rPr lang="en-US" b="0" baseline="0" noProof="0" dirty="0" smtClean="0">
                <a:solidFill>
                  <a:prstClr val="black">
                    <a:lumMod val="75000"/>
                  </a:prstClr>
                </a:solidFill>
              </a:rPr>
              <a:t>There is increasing recognition that deficits in functioning in the form of social isolation, unemployment and impaired self-care represent a significant component of illness burden. While symptom control is an important treatment outcome, both patients and families consistently identify better social and occupational functioning as important self-defined treatment </a:t>
            </a:r>
            <a:r>
              <a:rPr lang="en-US" b="0" baseline="0" noProof="0" dirty="0" err="1" smtClean="0">
                <a:solidFill>
                  <a:prstClr val="black">
                    <a:lumMod val="75000"/>
                  </a:prstClr>
                </a:solidFill>
              </a:rPr>
              <a:t>goals</a:t>
            </a:r>
            <a:r>
              <a:rPr lang="en-US" b="0" baseline="30000" noProof="0" dirty="0" err="1" smtClean="0">
                <a:solidFill>
                  <a:prstClr val="black">
                    <a:lumMod val="75000"/>
                  </a:prstClr>
                </a:solidFill>
              </a:rPr>
              <a:t>3</a:t>
            </a:r>
            <a:endParaRPr lang="en-US" b="0" baseline="0" noProof="0" dirty="0" smtClean="0">
              <a:solidFill>
                <a:prstClr val="black">
                  <a:lumMod val="75000"/>
                </a:prstClr>
              </a:solidFill>
            </a:endParaRPr>
          </a:p>
          <a:p>
            <a:pPr marL="285750" indent="-285750" defTabSz="966612">
              <a:buFont typeface="Arial" panose="020B0604020202020204" pitchFamily="34" charset="0"/>
              <a:buChar char="•"/>
            </a:pPr>
            <a:r>
              <a:rPr lang="en-US" b="0" baseline="0" noProof="0" dirty="0" smtClean="0">
                <a:solidFill>
                  <a:prstClr val="black">
                    <a:lumMod val="75000"/>
                  </a:prstClr>
                </a:solidFill>
              </a:rPr>
              <a:t>From the patient and family perspective, enhanced functioning may be the most meaningful and valued outcome of treatment. Given the societal costs of poor functioning, it is also a priority for society at </a:t>
            </a:r>
            <a:r>
              <a:rPr lang="en-US" b="0" baseline="0" noProof="0" dirty="0" err="1" smtClean="0">
                <a:solidFill>
                  <a:prstClr val="black">
                    <a:lumMod val="75000"/>
                  </a:prstClr>
                </a:solidFill>
              </a:rPr>
              <a:t>large</a:t>
            </a:r>
            <a:r>
              <a:rPr lang="en-US" b="0" baseline="30000" noProof="0" dirty="0" err="1" smtClean="0">
                <a:solidFill>
                  <a:prstClr val="black">
                    <a:lumMod val="75000"/>
                  </a:prstClr>
                </a:solidFill>
              </a:rPr>
              <a:t>3</a:t>
            </a:r>
            <a:endParaRPr lang="en-US" b="0" baseline="0" noProof="0" dirty="0" smtClean="0">
              <a:solidFill>
                <a:prstClr val="black">
                  <a:lumMod val="75000"/>
                </a:prstClr>
              </a:solidFill>
            </a:endParaRPr>
          </a:p>
          <a:p>
            <a:pPr defTabSz="966612"/>
            <a:endParaRPr lang="en-US" b="1" baseline="0" noProof="0" dirty="0" smtClean="0">
              <a:solidFill>
                <a:prstClr val="black">
                  <a:lumMod val="75000"/>
                </a:prstClr>
              </a:solidFill>
            </a:endParaRPr>
          </a:p>
          <a:p>
            <a:pPr defTabSz="966612"/>
            <a:r>
              <a:rPr lang="en-US" b="1" baseline="0" noProof="0" dirty="0" smtClean="0">
                <a:solidFill>
                  <a:prstClr val="black">
                    <a:lumMod val="75000"/>
                  </a:prstClr>
                </a:solidFill>
              </a:rPr>
              <a:t>References</a:t>
            </a:r>
          </a:p>
          <a:p>
            <a:pPr marL="228600" indent="-228600">
              <a:buAutoNum type="arabicPeriod"/>
            </a:pPr>
            <a:r>
              <a:rPr lang="en-US" noProof="0" dirty="0" smtClean="0"/>
              <a:t>Med IQ. Goal-Setting Worksheet for People with Schizophrenia. Available at: http://</a:t>
            </a:r>
            <a:r>
              <a:rPr lang="en-US" noProof="0" dirty="0" err="1" smtClean="0"/>
              <a:t>www.med-iq.com</a:t>
            </a:r>
            <a:r>
              <a:rPr lang="en-US" noProof="0" dirty="0" smtClean="0"/>
              <a:t>/files/</a:t>
            </a:r>
            <a:r>
              <a:rPr lang="en-US" noProof="0" dirty="0" err="1" smtClean="0"/>
              <a:t>noncme</a:t>
            </a:r>
            <a:r>
              <a:rPr lang="en-US" noProof="0" dirty="0" smtClean="0"/>
              <a:t>/material/pdfs/</a:t>
            </a:r>
            <a:r>
              <a:rPr lang="en-US" noProof="0" dirty="0" err="1" smtClean="0"/>
              <a:t>GoalSetting1.pdf</a:t>
            </a:r>
            <a:r>
              <a:rPr lang="en-US" noProof="0" dirty="0" smtClean="0"/>
              <a:t>; Last accessed June 2016. </a:t>
            </a:r>
          </a:p>
          <a:p>
            <a:pPr marL="228600" indent="-228600">
              <a:buAutoNum type="arabicPeriod"/>
            </a:pPr>
            <a:r>
              <a:rPr lang="en-US" noProof="0" dirty="0" smtClean="0"/>
              <a:t>Morgan VA, et al</a:t>
            </a:r>
            <a:r>
              <a:rPr lang="en-US" i="1" noProof="0" dirty="0" smtClean="0"/>
              <a:t>. </a:t>
            </a:r>
            <a:r>
              <a:rPr lang="en-US" i="1" noProof="0" dirty="0" err="1" smtClean="0"/>
              <a:t>Aust</a:t>
            </a:r>
            <a:r>
              <a:rPr lang="en-US" i="1" noProof="0" dirty="0" smtClean="0"/>
              <a:t> N Z J Psychiatry.</a:t>
            </a:r>
            <a:r>
              <a:rPr lang="en-US" noProof="0" dirty="0" smtClean="0"/>
              <a:t> 2012;46(8):735</a:t>
            </a:r>
            <a:r>
              <a:rPr lang="en-US" noProof="0" dirty="0" smtClean="0">
                <a:sym typeface="Symbol"/>
              </a:rPr>
              <a:t></a:t>
            </a:r>
            <a:r>
              <a:rPr lang="en-US" noProof="0" dirty="0" smtClean="0"/>
              <a:t>52. </a:t>
            </a:r>
          </a:p>
          <a:p>
            <a:pPr marL="228600" indent="-228600">
              <a:buAutoNum type="arabicPeriod"/>
            </a:pPr>
            <a:r>
              <a:rPr lang="en-US" noProof="0" dirty="0" err="1" smtClean="0"/>
              <a:t>Bellack</a:t>
            </a:r>
            <a:r>
              <a:rPr lang="en-US" noProof="0" dirty="0" smtClean="0"/>
              <a:t> AS, et al. </a:t>
            </a:r>
            <a:r>
              <a:rPr lang="en-US" i="1" noProof="0" dirty="0" err="1" smtClean="0"/>
              <a:t>Schizophr</a:t>
            </a:r>
            <a:r>
              <a:rPr lang="en-US" i="1" noProof="0" dirty="0" smtClean="0"/>
              <a:t> Bull</a:t>
            </a:r>
            <a:r>
              <a:rPr lang="en-US" noProof="0" dirty="0" smtClean="0"/>
              <a:t>. 2007;33(3):805–22.</a:t>
            </a:r>
            <a:endParaRPr lang="en-US" noProof="0" dirty="0"/>
          </a:p>
        </p:txBody>
      </p:sp>
      <p:sp>
        <p:nvSpPr>
          <p:cNvPr id="4" name="Slide Number Placeholder 3"/>
          <p:cNvSpPr>
            <a:spLocks noGrp="1"/>
          </p:cNvSpPr>
          <p:nvPr>
            <p:ph type="sldNum" sz="quarter" idx="10"/>
          </p:nvPr>
        </p:nvSpPr>
        <p:spPr/>
        <p:txBody>
          <a:bodyPr/>
          <a:lstStyle/>
          <a:p>
            <a:fld id="{98AB7A97-46A3-4058-A750-F7183143EACA}"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1307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9175" cy="3430588"/>
          </a:xfrm>
        </p:spPr>
      </p:sp>
      <p:sp>
        <p:nvSpPr>
          <p:cNvPr id="3" name="Notes Placeholder 2"/>
          <p:cNvSpPr>
            <a:spLocks noGrp="1"/>
          </p:cNvSpPr>
          <p:nvPr>
            <p:ph type="body" idx="1"/>
          </p:nvPr>
        </p:nvSpPr>
        <p:spPr/>
        <p:txBody>
          <a:bodyPr/>
          <a:lstStyle/>
          <a:p>
            <a:pPr defTabSz="966612">
              <a:defRPr/>
            </a:pPr>
            <a:r>
              <a:rPr lang="en-US" b="1" noProof="0" dirty="0" smtClean="0">
                <a:solidFill>
                  <a:prstClr val="black">
                    <a:lumMod val="75000"/>
                  </a:prstClr>
                </a:solidFill>
              </a:rPr>
              <a:t>Key </a:t>
            </a:r>
            <a:r>
              <a:rPr lang="en-US" b="1" noProof="0" dirty="0" smtClean="0"/>
              <a:t>message: People with schizophrenia more often refer to their goals as being driven by boredom or a desire to ‘pass time’ and report goals that are more disconnected–disengaged compared with those of healthy controls</a:t>
            </a:r>
          </a:p>
          <a:p>
            <a:pPr marL="171450" indent="-171450" defTabSz="966612">
              <a:buFont typeface="Arial" panose="020B0604020202020204" pitchFamily="34" charset="0"/>
              <a:buChar char="•"/>
              <a:defRPr/>
            </a:pPr>
            <a:r>
              <a:rPr lang="en-US" b="1" noProof="0" dirty="0" smtClean="0"/>
              <a:t>Patients</a:t>
            </a:r>
            <a:r>
              <a:rPr lang="en-US" b="1" baseline="0" noProof="0" dirty="0" smtClean="0"/>
              <a:t> with schizophrenia also have significantly lower intrinsic motivation and extrinsic positive motivation compared with healthy controls</a:t>
            </a:r>
          </a:p>
          <a:p>
            <a:pPr marL="0" marR="0" indent="0" algn="l" defTabSz="966612" rtl="0" eaLnBrk="1" fontAlgn="auto" latinLnBrk="0" hangingPunct="1">
              <a:lnSpc>
                <a:spcPct val="100000"/>
              </a:lnSpc>
              <a:spcBef>
                <a:spcPts val="0"/>
              </a:spcBef>
              <a:spcAft>
                <a:spcPts val="0"/>
              </a:spcAft>
              <a:buClrTx/>
              <a:buSzTx/>
              <a:buFontTx/>
              <a:buNone/>
              <a:tabLst/>
              <a:defRPr/>
            </a:pPr>
            <a:endParaRPr lang="en-US" b="1" baseline="0" noProof="0" dirty="0" smtClean="0"/>
          </a:p>
          <a:p>
            <a:pPr marL="0" marR="0" indent="0" algn="l" defTabSz="966612" rtl="0" eaLnBrk="1" fontAlgn="auto" latinLnBrk="0" hangingPunct="1">
              <a:lnSpc>
                <a:spcPct val="100000"/>
              </a:lnSpc>
              <a:spcBef>
                <a:spcPts val="0"/>
              </a:spcBef>
              <a:spcAft>
                <a:spcPts val="0"/>
              </a:spcAft>
              <a:buClrTx/>
              <a:buSzTx/>
              <a:buFontTx/>
              <a:buNone/>
              <a:tabLst/>
              <a:defRPr/>
            </a:pPr>
            <a:r>
              <a:rPr lang="en-US" b="1" baseline="0" noProof="0" dirty="0" smtClean="0"/>
              <a:t>Background </a:t>
            </a:r>
          </a:p>
          <a:p>
            <a:pPr marL="285750" indent="-285750" defTabSz="966612">
              <a:buFont typeface="Arial" panose="020B0604020202020204" pitchFamily="34" charset="0"/>
              <a:buChar char="•"/>
              <a:defRPr/>
            </a:pPr>
            <a:r>
              <a:rPr lang="en-US" b="0" baseline="0" noProof="0" dirty="0" smtClean="0"/>
              <a:t>Agency = ability to act in any given environment</a:t>
            </a:r>
          </a:p>
          <a:p>
            <a:pPr marL="285750" indent="-285750" defTabSz="966612">
              <a:buFont typeface="Arial" panose="020B0604020202020204" pitchFamily="34" charset="0"/>
              <a:buChar char="•"/>
              <a:defRPr/>
            </a:pPr>
            <a:r>
              <a:rPr lang="en-US" b="0" baseline="0" noProof="0" dirty="0" smtClean="0"/>
              <a:t>47 people with and 41 people without schizophrenia were provided with cell phones and were called four times a day for one week. </a:t>
            </a:r>
            <a:r>
              <a:rPr lang="en-US" noProof="0" dirty="0" smtClean="0"/>
              <a:t>During each call participants were asked about their goals, and about the most important reason motivating each goal. Each goal/reason was rated on a scale of specific anchors (0–3). </a:t>
            </a:r>
          </a:p>
          <a:p>
            <a:pPr marL="285750" indent="-285750" defTabSz="966612">
              <a:buFont typeface="Arial" panose="020B0604020202020204" pitchFamily="34" charset="0"/>
              <a:buChar char="•"/>
              <a:defRPr/>
            </a:pPr>
            <a:r>
              <a:rPr lang="en-US" b="0" baseline="0" noProof="0" dirty="0" smtClean="0"/>
              <a:t>All responses were coded by independent raters (</a:t>
            </a:r>
            <a:r>
              <a:rPr lang="en-US" noProof="0" dirty="0" smtClean="0"/>
              <a:t>blinded to group </a:t>
            </a:r>
            <a:r>
              <a:rPr lang="en-US" b="0" baseline="0" noProof="0" dirty="0" smtClean="0"/>
              <a:t>and hypotheses) on all </a:t>
            </a:r>
            <a:r>
              <a:rPr lang="en-US" b="0" i="0" u="none" strike="noStrike" kern="1200" baseline="0" noProof="0" dirty="0" smtClean="0">
                <a:solidFill>
                  <a:schemeClr val="tx1"/>
                </a:solidFill>
              </a:rPr>
              <a:t>Self-Determination Theory </a:t>
            </a:r>
            <a:r>
              <a:rPr lang="en-US" b="0" baseline="0" noProof="0" dirty="0" smtClean="0"/>
              <a:t>(</a:t>
            </a:r>
            <a:r>
              <a:rPr lang="en-US" b="0" baseline="0" noProof="0" dirty="0" err="1" smtClean="0"/>
              <a:t>SDT</a:t>
            </a:r>
            <a:r>
              <a:rPr lang="en-US" b="0" baseline="0" noProof="0" dirty="0" smtClean="0"/>
              <a:t>) motivating factors, and ratings were correlated </a:t>
            </a:r>
            <a:r>
              <a:rPr lang="en-US" noProof="0" dirty="0" smtClean="0"/>
              <a:t>with</a:t>
            </a:r>
            <a:r>
              <a:rPr lang="en-US" b="0" baseline="0" noProof="0" dirty="0" smtClean="0"/>
              <a:t> patient functioning and symptoms. </a:t>
            </a:r>
          </a:p>
          <a:p>
            <a:pPr marL="285750" marR="0" indent="-2857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noProof="0" dirty="0" smtClean="0"/>
              <a:t>Relative to healthy participants, people with schizophrenia reported goals that were: </a:t>
            </a:r>
          </a:p>
          <a:p>
            <a:pPr marL="742950" lvl="1" indent="-285750" defTabSz="966612">
              <a:buFont typeface="Arial" panose="020B0604020202020204" pitchFamily="34" charset="0"/>
              <a:buChar char="•"/>
              <a:defRPr/>
            </a:pPr>
            <a:r>
              <a:rPr lang="en-US" noProof="0" dirty="0" smtClean="0"/>
              <a:t>less motivated by filling autonomy (motivated behavior towards agency and self-expression) and competency (motivated behavior towards knowledge, skill or learning) needs, but equivalently motivated by relatedness (interpersonal connection)</a:t>
            </a:r>
          </a:p>
          <a:p>
            <a:pPr marL="742950" lvl="1" indent="-285750" defTabSz="966612">
              <a:buFont typeface="Arial" panose="020B0604020202020204" pitchFamily="34" charset="0"/>
              <a:buChar char="•"/>
              <a:defRPr/>
            </a:pPr>
            <a:r>
              <a:rPr lang="en-US" noProof="0" dirty="0" smtClean="0"/>
              <a:t>less extrinsically rewarding, but equivalently motivated by punishment</a:t>
            </a:r>
          </a:p>
          <a:p>
            <a:pPr marL="742950" lvl="1" indent="-285750" defTabSz="966612">
              <a:buFont typeface="Arial" panose="020B0604020202020204" pitchFamily="34" charset="0"/>
              <a:buChar char="•"/>
              <a:defRPr/>
            </a:pPr>
            <a:r>
              <a:rPr lang="en-US" noProof="0" dirty="0" smtClean="0"/>
              <a:t>more disconnected–disengaged (the individual feels that their behavior is not connected to an outcome and that he or she lacks agency, choice, or direction)</a:t>
            </a:r>
          </a:p>
          <a:p>
            <a:pPr marL="285750" indent="-285750" defTabSz="966612">
              <a:buFont typeface="Arial" panose="020B0604020202020204" pitchFamily="34" charset="0"/>
              <a:buChar char="•"/>
              <a:defRPr/>
            </a:pPr>
            <a:r>
              <a:rPr lang="en-US" b="0" baseline="0" noProof="0" dirty="0" smtClean="0"/>
              <a:t>Higher </a:t>
            </a:r>
            <a:r>
              <a:rPr lang="en-US" noProof="0" dirty="0" smtClean="0"/>
              <a:t>rates of disconnected–disengaged </a:t>
            </a:r>
            <a:r>
              <a:rPr lang="en-US" b="0" baseline="0" noProof="0" dirty="0" smtClean="0"/>
              <a:t>goals were significantly associated with higher negative symptoms and </a:t>
            </a:r>
            <a:r>
              <a:rPr lang="en-US" noProof="0" dirty="0" smtClean="0"/>
              <a:t>with impairments in patient functioning</a:t>
            </a:r>
          </a:p>
          <a:p>
            <a:pPr marL="285750" marR="0" indent="-2857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smtClean="0"/>
              <a:t>The findings </a:t>
            </a:r>
            <a:r>
              <a:rPr lang="en-US" b="0" baseline="0" noProof="0" dirty="0" smtClean="0"/>
              <a:t>highlight the importance of intervening early and at each level of motivated behavior, with the aim of </a:t>
            </a:r>
            <a:r>
              <a:rPr lang="en-US" noProof="0" dirty="0" smtClean="0"/>
              <a:t>helping</a:t>
            </a:r>
            <a:r>
              <a:rPr lang="en-US" b="0" baseline="0" noProof="0" dirty="0" smtClean="0"/>
              <a:t> people with schizophrenia avoid over-engagement in disconnected–disengaged behaviors, thereby assisting them to increase their functioning and quality of life.</a:t>
            </a:r>
          </a:p>
          <a:p>
            <a:pPr marL="0" indent="0" defTabSz="966612">
              <a:buFont typeface="Arial" panose="020B0604020202020204" pitchFamily="34" charset="0"/>
              <a:buNone/>
              <a:defRPr/>
            </a:pPr>
            <a:endParaRPr lang="en-US" noProof="0" dirty="0" smtClean="0"/>
          </a:p>
          <a:p>
            <a:pPr marL="0" indent="0" defTabSz="966612">
              <a:buFont typeface="Arial" panose="020B0604020202020204" pitchFamily="34" charset="0"/>
              <a:buNone/>
              <a:defRPr/>
            </a:pPr>
            <a:endParaRPr lang="en-US" noProof="0" dirty="0" smtClean="0"/>
          </a:p>
          <a:p>
            <a:pPr defTabSz="966612">
              <a:defRPr/>
            </a:pPr>
            <a:r>
              <a:rPr lang="en-US" b="1" noProof="0" dirty="0" smtClean="0"/>
              <a:t>Reference</a:t>
            </a:r>
          </a:p>
          <a:p>
            <a:pPr marL="0" marR="0" indent="0" algn="l" defTabSz="966612" rtl="0" eaLnBrk="1" fontAlgn="auto" latinLnBrk="0" hangingPunct="1">
              <a:lnSpc>
                <a:spcPct val="100000"/>
              </a:lnSpc>
              <a:spcBef>
                <a:spcPts val="0"/>
              </a:spcBef>
              <a:spcAft>
                <a:spcPts val="0"/>
              </a:spcAft>
              <a:buClrTx/>
              <a:buSzTx/>
              <a:buFontTx/>
              <a:buNone/>
              <a:tabLst/>
              <a:defRPr/>
            </a:pPr>
            <a:r>
              <a:rPr lang="en-US" noProof="0" dirty="0" smtClean="0"/>
              <a:t>Gard DE et al. </a:t>
            </a:r>
            <a:r>
              <a:rPr lang="en-US" i="1" noProof="0" dirty="0" err="1" smtClean="0"/>
              <a:t>Schizophr</a:t>
            </a:r>
            <a:r>
              <a:rPr lang="en-US" i="1" noProof="0" dirty="0" smtClean="0"/>
              <a:t> Res</a:t>
            </a:r>
            <a:r>
              <a:rPr lang="en-US" noProof="0" dirty="0" smtClean="0"/>
              <a:t>. 2014;156(2–3):217–222.</a:t>
            </a:r>
          </a:p>
          <a:p>
            <a:pPr defTabSz="966612">
              <a:defRPr/>
            </a:pPr>
            <a:endParaRPr lang="en-US" noProof="0" dirty="0" smtClean="0">
              <a:solidFill>
                <a:prstClr val="black"/>
              </a:solidFill>
            </a:endParaRPr>
          </a:p>
          <a:p>
            <a:endParaRPr lang="en-US" noProof="0" dirty="0"/>
          </a:p>
        </p:txBody>
      </p:sp>
      <p:sp>
        <p:nvSpPr>
          <p:cNvPr id="4" name="Slide Number Placeholder 3"/>
          <p:cNvSpPr>
            <a:spLocks noGrp="1"/>
          </p:cNvSpPr>
          <p:nvPr>
            <p:ph type="sldNum" sz="quarter" idx="10"/>
          </p:nvPr>
        </p:nvSpPr>
        <p:spPr/>
        <p:txBody>
          <a:bodyPr/>
          <a:lstStyle/>
          <a:p>
            <a:fld id="{98AB7A97-46A3-4058-A750-F7183143EACA}"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33383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9175" cy="3430588"/>
          </a:xfrm>
        </p:spPr>
      </p:sp>
      <p:sp>
        <p:nvSpPr>
          <p:cNvPr id="3" name="Notes Placeholder 2"/>
          <p:cNvSpPr>
            <a:spLocks noGrp="1"/>
          </p:cNvSpPr>
          <p:nvPr>
            <p:ph type="body" idx="1"/>
          </p:nvPr>
        </p:nvSpPr>
        <p:spPr/>
        <p:txBody>
          <a:bodyPr/>
          <a:lstStyle/>
          <a:p>
            <a:r>
              <a:rPr lang="en-US" b="1" noProof="0" dirty="0" smtClean="0">
                <a:solidFill>
                  <a:prstClr val="black">
                    <a:lumMod val="75000"/>
                  </a:prstClr>
                </a:solidFill>
              </a:rPr>
              <a:t>Key </a:t>
            </a:r>
            <a:r>
              <a:rPr lang="en-US" b="1" noProof="0" dirty="0" smtClean="0"/>
              <a:t>message: Motivational deficits are prevalent in patients with schizophrenia, and correlate</a:t>
            </a:r>
            <a:r>
              <a:rPr lang="en-US" b="1" baseline="0" noProof="0" dirty="0" smtClean="0"/>
              <a:t> significantly with</a:t>
            </a:r>
            <a:r>
              <a:rPr lang="en-US" b="1" noProof="0" dirty="0" smtClean="0"/>
              <a:t> each domain of functioning examined (global functional</a:t>
            </a:r>
            <a:r>
              <a:rPr lang="en-US" b="1" baseline="0" noProof="0" dirty="0" smtClean="0"/>
              <a:t> outcome, social functioning, role functioning, and number of days worked in the past 30 days). These deficits are prevalent even in the early stages of the illness, and represent one of the most robust barriers to people with schizophrenia achieving functional </a:t>
            </a:r>
            <a:r>
              <a:rPr lang="en-US" b="1" baseline="0" noProof="0" dirty="0" err="1" smtClean="0"/>
              <a:t>recovery</a:t>
            </a:r>
            <a:r>
              <a:rPr lang="en-US" b="1" baseline="30000" noProof="0" dirty="0" err="1" smtClean="0"/>
              <a:t>1</a:t>
            </a:r>
            <a:r>
              <a:rPr lang="en-US" b="1" baseline="0" noProof="0" dirty="0" smtClean="0"/>
              <a:t> </a:t>
            </a:r>
          </a:p>
          <a:p>
            <a:endParaRPr lang="en-US" b="1" noProof="0" dirty="0" smtClean="0"/>
          </a:p>
          <a:p>
            <a:r>
              <a:rPr lang="en-US" b="1" noProof="0" dirty="0" smtClean="0"/>
              <a:t>Motivation </a:t>
            </a:r>
            <a:r>
              <a:rPr lang="en-US" noProof="0" dirty="0" smtClean="0"/>
              <a:t>is defined as the energy, direction, persistence, and intentionality that direct biological, cognitive, and psychological </a:t>
            </a:r>
            <a:r>
              <a:rPr lang="en-US" noProof="0" dirty="0" err="1" smtClean="0"/>
              <a:t>functioning</a:t>
            </a:r>
            <a:r>
              <a:rPr lang="en-US" baseline="30000" noProof="0" dirty="0" err="1" smtClean="0"/>
              <a:t>2</a:t>
            </a:r>
            <a:endParaRPr lang="en-US" baseline="30000" noProof="0" dirty="0" smtClean="0"/>
          </a:p>
          <a:p>
            <a:r>
              <a:rPr lang="en-US" b="1" noProof="0" dirty="0" smtClean="0"/>
              <a:t>Social </a:t>
            </a:r>
            <a:r>
              <a:rPr lang="en-US" b="1" noProof="0" dirty="0" err="1" smtClean="0"/>
              <a:t>amotivation</a:t>
            </a:r>
            <a:r>
              <a:rPr lang="en-US" b="1" noProof="0" dirty="0" smtClean="0"/>
              <a:t> </a:t>
            </a:r>
            <a:r>
              <a:rPr lang="en-US" noProof="0" dirty="0" smtClean="0"/>
              <a:t>is comprised of </a:t>
            </a:r>
            <a:r>
              <a:rPr lang="en-US" noProof="0" dirty="0" err="1" smtClean="0"/>
              <a:t>asociality</a:t>
            </a:r>
            <a:r>
              <a:rPr lang="en-US" noProof="0" dirty="0" smtClean="0"/>
              <a:t> and apathy, and is a core negative symptom of schizophrenia, possibly caused by a disruption in reward functioning, and characterized by reduced ability to anticipate and/or experience </a:t>
            </a:r>
            <a:r>
              <a:rPr lang="en-US" noProof="0" dirty="0" err="1" smtClean="0"/>
              <a:t>pleasure</a:t>
            </a:r>
            <a:r>
              <a:rPr lang="en-US" baseline="30000" noProof="0" dirty="0" err="1" smtClean="0"/>
              <a:t>3</a:t>
            </a:r>
            <a:endParaRPr lang="en-US" noProof="0" dirty="0" smtClean="0"/>
          </a:p>
          <a:p>
            <a:endParaRPr lang="en-US" b="1" baseline="0" noProof="0" dirty="0" smtClean="0"/>
          </a:p>
          <a:p>
            <a:r>
              <a:rPr lang="en-US" b="1" baseline="0" noProof="0" dirty="0" err="1" smtClean="0"/>
              <a:t>Background</a:t>
            </a:r>
            <a:r>
              <a:rPr lang="en-US" b="1" baseline="30000" noProof="0" dirty="0" err="1" smtClean="0"/>
              <a:t>1</a:t>
            </a:r>
            <a:endParaRPr lang="en-US" b="1" baseline="0" noProof="0" dirty="0" smtClean="0"/>
          </a:p>
          <a:p>
            <a:pPr marL="171450" indent="-171450">
              <a:buFont typeface="Arial" panose="020B0604020202020204" pitchFamily="34" charset="0"/>
              <a:buChar char="•"/>
            </a:pPr>
            <a:r>
              <a:rPr lang="en-US" b="0" i="0" u="none" strike="noStrike" kern="1200" baseline="0" noProof="0" dirty="0" smtClean="0">
                <a:solidFill>
                  <a:schemeClr val="tx1"/>
                </a:solidFill>
              </a:rPr>
              <a:t>This study examined the prevalence of motivational deficits in patients early in the illness, and the impact these deficits have on community functioning</a:t>
            </a:r>
          </a:p>
          <a:p>
            <a:pPr marL="171450" indent="-171450">
              <a:buFont typeface="Arial" panose="020B0604020202020204" pitchFamily="34" charset="0"/>
              <a:buChar char="•"/>
            </a:pPr>
            <a:r>
              <a:rPr lang="en-US" b="0" baseline="0" noProof="0" dirty="0" smtClean="0"/>
              <a:t>166 patients with schizophrenia (aged 18–35 years) and within 5 years of initiating antipsychotic treatment were included. First-episode patients were excluded. </a:t>
            </a:r>
            <a:r>
              <a:rPr lang="en-US" b="0" i="0" u="none" strike="noStrike" kern="1200" baseline="0" noProof="0" dirty="0" smtClean="0">
                <a:solidFill>
                  <a:schemeClr val="tx1"/>
                </a:solidFill>
              </a:rPr>
              <a:t>Data were collected as part of the Clinical Antipsychotic Trial of Intervention Effectiveness (</a:t>
            </a:r>
            <a:r>
              <a:rPr lang="en-US" b="0" i="0" u="none" strike="noStrike" kern="1200" baseline="0" noProof="0" dirty="0" err="1" smtClean="0">
                <a:solidFill>
                  <a:schemeClr val="tx1"/>
                </a:solidFill>
              </a:rPr>
              <a:t>CATIE</a:t>
            </a:r>
            <a:r>
              <a:rPr lang="en-US" b="0" i="0" u="none" strike="noStrike" kern="1200" baseline="0" noProof="0" dirty="0" smtClean="0">
                <a:solidFill>
                  <a:schemeClr val="tx1"/>
                </a:solidFill>
              </a:rPr>
              <a:t>) schizophrenia study</a:t>
            </a:r>
            <a:endParaRPr lang="en-US" b="0" baseline="0" noProof="0" dirty="0" smtClean="0"/>
          </a:p>
          <a:p>
            <a:pPr marL="171450" indent="-171450">
              <a:buFont typeface="Arial" panose="020B0604020202020204" pitchFamily="34" charset="0"/>
              <a:buChar char="•"/>
            </a:pPr>
            <a:r>
              <a:rPr lang="en-US" b="0" i="0" u="none" strike="noStrike" kern="1200" baseline="0" noProof="0" dirty="0" smtClean="0">
                <a:solidFill>
                  <a:schemeClr val="tx1"/>
                </a:solidFill>
              </a:rPr>
              <a:t>The primary measure of interest was the </a:t>
            </a:r>
            <a:r>
              <a:rPr lang="en-US" b="0" i="0" u="none" strike="noStrike" kern="1200" baseline="0" noProof="0" dirty="0" err="1" smtClean="0">
                <a:solidFill>
                  <a:schemeClr val="tx1"/>
                </a:solidFill>
              </a:rPr>
              <a:t>Heinrichs</a:t>
            </a:r>
            <a:r>
              <a:rPr lang="en-US" b="0" i="0" u="none" strike="noStrike" kern="1200" baseline="0" noProof="0" dirty="0" smtClean="0">
                <a:solidFill>
                  <a:schemeClr val="tx1"/>
                </a:solidFill>
              </a:rPr>
              <a:t>–Carpenter Quality of Life Scale (</a:t>
            </a:r>
            <a:r>
              <a:rPr lang="en-US" b="0" i="0" u="none" strike="noStrike" kern="1200" baseline="0" noProof="0" dirty="0" err="1" smtClean="0">
                <a:solidFill>
                  <a:schemeClr val="tx1"/>
                </a:solidFill>
              </a:rPr>
              <a:t>QLS</a:t>
            </a:r>
            <a:r>
              <a:rPr lang="en-US" b="0" i="0" u="none" strike="noStrike" kern="1200" baseline="0" noProof="0" dirty="0" smtClean="0">
                <a:solidFill>
                  <a:schemeClr val="tx1"/>
                </a:solidFill>
              </a:rPr>
              <a:t>). Motivation was evaluated using the sum of 3 items from the intrapsychic foundations subscale of the </a:t>
            </a:r>
            <a:r>
              <a:rPr lang="en-US" b="0" i="0" u="none" strike="noStrike" kern="1200" baseline="0" noProof="0" dirty="0" err="1" smtClean="0">
                <a:solidFill>
                  <a:schemeClr val="tx1"/>
                </a:solidFill>
              </a:rPr>
              <a:t>QLS</a:t>
            </a:r>
            <a:r>
              <a:rPr lang="en-US" b="0" i="0" u="none" strike="noStrike" kern="1200" baseline="0" noProof="0" dirty="0" smtClean="0">
                <a:solidFill>
                  <a:schemeClr val="tx1"/>
                </a:solidFill>
              </a:rPr>
              <a:t>: curiosity, goal-directed motivation and sense of purpose</a:t>
            </a:r>
          </a:p>
          <a:p>
            <a:pPr marL="628650" lvl="1" indent="-171450">
              <a:buFont typeface="Arial" panose="020B0604020202020204" pitchFamily="34" charset="0"/>
              <a:buChar char="•"/>
            </a:pPr>
            <a:r>
              <a:rPr lang="en-US" noProof="0" dirty="0" smtClean="0">
                <a:solidFill>
                  <a:prstClr val="black"/>
                </a:solidFill>
              </a:rPr>
              <a:t>In the sample of patients with early schizophrenia, 15.1% experienced severe deficits in motivation and 76.5% had some degree of motivational impairment</a:t>
            </a:r>
          </a:p>
          <a:p>
            <a:pPr marL="628650" lvl="1" indent="-171450">
              <a:buFont typeface="Arial" panose="020B0604020202020204" pitchFamily="34" charset="0"/>
              <a:buChar char="•"/>
            </a:pPr>
            <a:r>
              <a:rPr lang="en-US" noProof="0" dirty="0" smtClean="0">
                <a:solidFill>
                  <a:prstClr val="black"/>
                </a:solidFill>
              </a:rPr>
              <a:t>Changes in motivation were linked to changes in functioning; however, this was not the case for changes in cognitive performance</a:t>
            </a:r>
          </a:p>
          <a:p>
            <a:pPr marL="628650" lvl="1" indent="-171450">
              <a:buFont typeface="Arial" panose="020B0604020202020204" pitchFamily="34" charset="0"/>
              <a:buChar char="•"/>
            </a:pPr>
            <a:r>
              <a:rPr lang="en-US" noProof="0" dirty="0" smtClean="0">
                <a:solidFill>
                  <a:prstClr val="black"/>
                </a:solidFill>
              </a:rPr>
              <a:t>Motivational deficits are prevalent in patients with schizophrenia and demonstrate a pervasive effect on patient functioning, impacting each domain of functioning examined</a:t>
            </a:r>
            <a:endParaRPr lang="en-US" b="0" i="0" u="none" strike="noStrike" kern="1200" baseline="0" noProof="0" dirty="0" smtClean="0">
              <a:solidFill>
                <a:schemeClr val="tx1"/>
              </a:solidFill>
            </a:endParaRPr>
          </a:p>
          <a:p>
            <a:pPr marL="171450" indent="-171450">
              <a:buFont typeface="Arial" panose="020B0604020202020204" pitchFamily="34" charset="0"/>
              <a:buChar char="•"/>
            </a:pPr>
            <a:r>
              <a:rPr lang="en-US" b="1" i="0" u="none" strike="noStrike" kern="1200" baseline="0" noProof="0" dirty="0" smtClean="0">
                <a:solidFill>
                  <a:schemeClr val="tx1"/>
                </a:solidFill>
              </a:rPr>
              <a:t>A social </a:t>
            </a:r>
            <a:r>
              <a:rPr lang="en-US" b="1" i="0" u="none" strike="noStrike" kern="1200" baseline="0" noProof="0" dirty="0" err="1" smtClean="0">
                <a:solidFill>
                  <a:schemeClr val="tx1"/>
                </a:solidFill>
              </a:rPr>
              <a:t>amotivation</a:t>
            </a:r>
            <a:r>
              <a:rPr lang="en-US" b="1" i="0" u="none" strike="noStrike" kern="1200" baseline="0" noProof="0" dirty="0" smtClean="0">
                <a:solidFill>
                  <a:schemeClr val="tx1"/>
                </a:solidFill>
              </a:rPr>
              <a:t> </a:t>
            </a:r>
            <a:r>
              <a:rPr lang="en-US" b="0" i="0" u="none" strike="noStrike" kern="1200" baseline="0" noProof="0" dirty="0" smtClean="0">
                <a:solidFill>
                  <a:schemeClr val="tx1"/>
                </a:solidFill>
              </a:rPr>
              <a:t>score was derived by summing the following items from the Positive and Negative Syndrome Scale (</a:t>
            </a:r>
            <a:r>
              <a:rPr lang="en-US" b="0" i="0" u="none" strike="noStrike" kern="1200" baseline="0" noProof="0" dirty="0" err="1" smtClean="0">
                <a:solidFill>
                  <a:schemeClr val="tx1"/>
                </a:solidFill>
              </a:rPr>
              <a:t>PANSS</a:t>
            </a:r>
            <a:r>
              <a:rPr lang="en-US" b="0" i="0" u="none" strike="noStrike" kern="1200" baseline="0" noProof="0" dirty="0" smtClean="0">
                <a:solidFill>
                  <a:schemeClr val="tx1"/>
                </a:solidFill>
              </a:rPr>
              <a:t>): emotional withdrawal, passive apathetic withdrawal and active social avoidance</a:t>
            </a:r>
          </a:p>
          <a:p>
            <a:pPr marL="171450" indent="-171450">
              <a:buFont typeface="Arial" panose="020B0604020202020204" pitchFamily="34" charset="0"/>
              <a:buChar char="•"/>
            </a:pPr>
            <a:r>
              <a:rPr lang="en-US" b="1" i="0" u="none" strike="noStrike" kern="1200" baseline="0" noProof="0" dirty="0" smtClean="0">
                <a:solidFill>
                  <a:schemeClr val="tx1"/>
                </a:solidFill>
              </a:rPr>
              <a:t>Motivation</a:t>
            </a:r>
            <a:r>
              <a:rPr lang="en-US" b="0" i="0" u="none" strike="noStrike" kern="1200" baseline="0" noProof="0" dirty="0" smtClean="0">
                <a:solidFill>
                  <a:schemeClr val="tx1"/>
                </a:solidFill>
              </a:rPr>
              <a:t> was evaluated using the sum of 3 items from the intrapsychic foundations subscale of the </a:t>
            </a:r>
            <a:r>
              <a:rPr lang="en-US" b="0" i="0" u="none" strike="noStrike" kern="1200" baseline="0" noProof="0" dirty="0" err="1" smtClean="0">
                <a:solidFill>
                  <a:schemeClr val="tx1"/>
                </a:solidFill>
              </a:rPr>
              <a:t>QLS</a:t>
            </a:r>
            <a:r>
              <a:rPr lang="en-US" b="0" i="0" u="none" strike="noStrike" kern="1200" baseline="0" noProof="0" dirty="0" smtClean="0">
                <a:solidFill>
                  <a:schemeClr val="tx1"/>
                </a:solidFill>
              </a:rPr>
              <a:t>: curiosity, goal-directed motivation and sense of purpose </a:t>
            </a:r>
          </a:p>
          <a:p>
            <a:pPr marL="171450" indent="-171450">
              <a:buFont typeface="Arial" panose="020B0604020202020204" pitchFamily="34" charset="0"/>
              <a:buChar char="•"/>
            </a:pPr>
            <a:r>
              <a:rPr lang="en-US" b="1" i="0" u="none" strike="noStrike" kern="1200" baseline="0" noProof="0" dirty="0" err="1" smtClean="0">
                <a:solidFill>
                  <a:schemeClr val="tx1"/>
                </a:solidFill>
              </a:rPr>
              <a:t>Neurocognition</a:t>
            </a:r>
            <a:r>
              <a:rPr lang="en-US" b="0" i="0" u="none" strike="noStrike" kern="1200" baseline="0" noProof="0" dirty="0" smtClean="0">
                <a:solidFill>
                  <a:schemeClr val="tx1"/>
                </a:solidFill>
              </a:rPr>
              <a:t> was evaluated using a battery of assessments, which were converted into </a:t>
            </a:r>
            <a:r>
              <a:rPr lang="en-US" noProof="0" dirty="0" smtClean="0">
                <a:solidFill>
                  <a:prstClr val="black"/>
                </a:solidFill>
              </a:rPr>
              <a:t>standardized</a:t>
            </a:r>
            <a:r>
              <a:rPr lang="en-US" b="0" i="0" u="none" strike="noStrike" kern="1200" baseline="0" noProof="0" dirty="0" smtClean="0">
                <a:solidFill>
                  <a:schemeClr val="tx1"/>
                </a:solidFill>
              </a:rPr>
              <a:t> scores and combined to construct five domain scores: verbal memory, vigilance, processing speed, reasoning and problem-solving, and working memory. These were </a:t>
            </a:r>
            <a:r>
              <a:rPr lang="en-US" noProof="0" dirty="0" smtClean="0">
                <a:solidFill>
                  <a:prstClr val="black"/>
                </a:solidFill>
              </a:rPr>
              <a:t>standardized</a:t>
            </a:r>
            <a:r>
              <a:rPr lang="en-US" b="0" i="0" u="none" strike="noStrike" kern="1200" baseline="0" noProof="0" dirty="0" smtClean="0">
                <a:solidFill>
                  <a:schemeClr val="tx1"/>
                </a:solidFill>
              </a:rPr>
              <a:t> and averaged to create a neurocognitive composite score. </a:t>
            </a:r>
          </a:p>
          <a:p>
            <a:pPr marL="171450" indent="-171450">
              <a:buFont typeface="Arial" panose="020B0604020202020204" pitchFamily="34" charset="0"/>
              <a:buChar char="•"/>
            </a:pPr>
            <a:endParaRPr lang="en-US" b="0" baseline="0" noProof="0" dirty="0" smtClean="0"/>
          </a:p>
          <a:p>
            <a:r>
              <a:rPr lang="en-US" b="1" baseline="0" noProof="0" dirty="0" smtClean="0"/>
              <a:t>References</a:t>
            </a:r>
          </a:p>
          <a:p>
            <a:pPr marL="228600" marR="0" lvl="0" indent="-228600" algn="l" defTabSz="914400" rtl="0" eaLnBrk="1" fontAlgn="auto" latinLnBrk="0" hangingPunct="1">
              <a:buSzPct val="100000"/>
              <a:buFont typeface="Arial" panose="020B0604020202020204" pitchFamily="34" charset="0"/>
              <a:buAutoNum type="arabicPeriod"/>
              <a:tabLst/>
              <a:defRPr/>
            </a:pPr>
            <a:r>
              <a:rPr kumimoji="0" lang="en-US" b="0" i="0" u="none" strike="noStrike" kern="1200" cap="none" spc="0" normalizeH="0" baseline="0" noProof="0" dirty="0" err="1" smtClean="0">
                <a:ln>
                  <a:noFill/>
                </a:ln>
                <a:effectLst/>
                <a:uLnTx/>
                <a:uFillTx/>
              </a:rPr>
              <a:t>Fervaha</a:t>
            </a:r>
            <a:r>
              <a:rPr kumimoji="0" lang="en-US" b="0" i="0" u="none" strike="noStrike" kern="1200" cap="none" spc="0" normalizeH="0" baseline="0" noProof="0" dirty="0" smtClean="0">
                <a:ln>
                  <a:noFill/>
                </a:ln>
                <a:effectLst/>
                <a:uLnTx/>
                <a:uFillTx/>
              </a:rPr>
              <a:t> G, et al. </a:t>
            </a:r>
            <a:r>
              <a:rPr kumimoji="0" lang="en-US" b="0" i="1" u="none" strike="noStrike" kern="1200" cap="none" spc="0" normalizeH="0" baseline="0" noProof="0" dirty="0" err="1" smtClean="0">
                <a:ln>
                  <a:noFill/>
                </a:ln>
                <a:effectLst/>
                <a:uLnTx/>
                <a:uFillTx/>
              </a:rPr>
              <a:t>Schizophr</a:t>
            </a:r>
            <a:r>
              <a:rPr kumimoji="0" lang="en-US" b="0" i="1" u="none" strike="noStrike" kern="1200" cap="none" spc="0" normalizeH="0" baseline="0" noProof="0" dirty="0" smtClean="0">
                <a:ln>
                  <a:noFill/>
                </a:ln>
                <a:effectLst/>
                <a:uLnTx/>
                <a:uFillTx/>
              </a:rPr>
              <a:t> Res.</a:t>
            </a:r>
            <a:r>
              <a:rPr kumimoji="0" lang="en-US" b="0" i="0" u="none" strike="noStrike" kern="1200" cap="none" spc="0" normalizeH="0" baseline="0" noProof="0" dirty="0" smtClean="0">
                <a:ln>
                  <a:noFill/>
                </a:ln>
                <a:effectLst/>
                <a:uLnTx/>
                <a:uFillTx/>
              </a:rPr>
              <a:t> 2015;166:9–16.</a:t>
            </a:r>
          </a:p>
          <a:p>
            <a:pPr marL="228600" lvl="0" indent="-228600">
              <a:buSzPct val="100000"/>
              <a:buFont typeface="Arial" panose="020B0604020202020204" pitchFamily="34" charset="0"/>
              <a:buAutoNum type="arabicPeriod"/>
              <a:defRPr/>
            </a:pPr>
            <a:r>
              <a:rPr lang="en-US" noProof="0" dirty="0" smtClean="0"/>
              <a:t>Sian PC, Tan SH. </a:t>
            </a:r>
            <a:r>
              <a:rPr lang="en-US" i="1" noProof="0" dirty="0" err="1" smtClean="0"/>
              <a:t>IPEDR</a:t>
            </a:r>
            <a:r>
              <a:rPr lang="en-US" noProof="0" dirty="0" smtClean="0"/>
              <a:t>. 2012. (56)89</a:t>
            </a:r>
          </a:p>
          <a:p>
            <a:pPr marL="228600" lvl="0" indent="-228600">
              <a:buSzPct val="100000"/>
              <a:buFont typeface="Arial" panose="020B0604020202020204" pitchFamily="34" charset="0"/>
              <a:buAutoNum type="arabicPeriod"/>
              <a:defRPr/>
            </a:pPr>
            <a:r>
              <a:rPr kumimoji="0" lang="en-US" b="0" i="0" u="none" strike="noStrike" kern="1200" cap="none" spc="0" normalizeH="0" baseline="0" noProof="0" dirty="0" smtClean="0">
                <a:ln>
                  <a:noFill/>
                </a:ln>
                <a:effectLst/>
                <a:uLnTx/>
                <a:uFillTx/>
              </a:rPr>
              <a:t>Horton</a:t>
            </a:r>
            <a:r>
              <a:rPr lang="en-US" noProof="0" dirty="0" smtClean="0"/>
              <a:t> LE, et al. </a:t>
            </a:r>
            <a:r>
              <a:rPr lang="en-US" i="1" noProof="0" dirty="0" err="1" smtClean="0"/>
              <a:t>Schizophr</a:t>
            </a:r>
            <a:r>
              <a:rPr lang="en-US" i="1" noProof="0" dirty="0" smtClean="0"/>
              <a:t> Res</a:t>
            </a:r>
            <a:r>
              <a:rPr lang="en-US" noProof="0" dirty="0" smtClean="0"/>
              <a:t>. 2014; 159(1): 27–30.</a:t>
            </a:r>
            <a:endParaRPr kumimoji="0" lang="en-US" b="0" i="0" u="none" strike="noStrike" kern="1200" cap="none" spc="0" normalizeH="0" baseline="0" noProof="0" dirty="0" smtClean="0">
              <a:ln>
                <a:noFill/>
              </a:ln>
              <a:effectLst/>
              <a:uLnTx/>
              <a:uFillTx/>
            </a:endParaRPr>
          </a:p>
          <a:p>
            <a:endParaRPr lang="en-US" b="1" noProof="0" dirty="0"/>
          </a:p>
        </p:txBody>
      </p:sp>
      <p:sp>
        <p:nvSpPr>
          <p:cNvPr id="4" name="Slide Number Placeholder 3"/>
          <p:cNvSpPr>
            <a:spLocks noGrp="1"/>
          </p:cNvSpPr>
          <p:nvPr>
            <p:ph type="sldNum" sz="quarter" idx="10"/>
          </p:nvPr>
        </p:nvSpPr>
        <p:spPr/>
        <p:txBody>
          <a:bodyPr/>
          <a:lstStyle/>
          <a:p>
            <a:fld id="{4744E816-5A9D-4A73-B2E3-141BFF43CCDF}"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3366339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9175" cy="3430588"/>
          </a:xfrm>
        </p:spPr>
      </p:sp>
      <p:sp>
        <p:nvSpPr>
          <p:cNvPr id="3" name="Notes Placeholder 2"/>
          <p:cNvSpPr>
            <a:spLocks noGrp="1"/>
          </p:cNvSpPr>
          <p:nvPr>
            <p:ph type="body" idx="1"/>
          </p:nvPr>
        </p:nvSpPr>
        <p:spPr/>
        <p:txBody>
          <a:bodyPr/>
          <a:lstStyle/>
          <a:p>
            <a:pPr defTabSz="966612">
              <a:defRPr/>
            </a:pPr>
            <a:r>
              <a:rPr lang="en-US" b="1" noProof="0" dirty="0" smtClean="0">
                <a:solidFill>
                  <a:prstClr val="black">
                    <a:lumMod val="75000"/>
                  </a:prstClr>
                </a:solidFill>
              </a:rPr>
              <a:t>Note,</a:t>
            </a:r>
            <a:r>
              <a:rPr lang="en-US" b="1" baseline="0" noProof="0" dirty="0" smtClean="0">
                <a:solidFill>
                  <a:prstClr val="black">
                    <a:lumMod val="75000"/>
                  </a:prstClr>
                </a:solidFill>
              </a:rPr>
              <a:t> this slide contains builds. Goals 2 and 3 change </a:t>
            </a:r>
            <a:r>
              <a:rPr lang="en-US" b="1" baseline="0" noProof="0" dirty="0" err="1" smtClean="0">
                <a:solidFill>
                  <a:prstClr val="black">
                    <a:lumMod val="75000"/>
                  </a:prstClr>
                </a:solidFill>
              </a:rPr>
              <a:t>colour</a:t>
            </a:r>
            <a:r>
              <a:rPr lang="en-US" b="1" baseline="0" noProof="0" dirty="0" smtClean="0">
                <a:solidFill>
                  <a:prstClr val="black">
                    <a:lumMod val="75000"/>
                  </a:prstClr>
                </a:solidFill>
              </a:rPr>
              <a:t> to red as these are the most relevant to the focus of the deck.</a:t>
            </a:r>
            <a:endParaRPr lang="en-US" b="1" noProof="0" dirty="0" smtClean="0">
              <a:solidFill>
                <a:prstClr val="black">
                  <a:lumMod val="75000"/>
                </a:prstClr>
              </a:solidFill>
            </a:endParaRPr>
          </a:p>
          <a:p>
            <a:pPr defTabSz="966612">
              <a:defRPr/>
            </a:pPr>
            <a:endParaRPr lang="en-US" b="1" noProof="0" dirty="0" smtClean="0">
              <a:solidFill>
                <a:prstClr val="black">
                  <a:lumMod val="75000"/>
                </a:prstClr>
              </a:solidFill>
            </a:endParaRPr>
          </a:p>
          <a:p>
            <a:pPr defTabSz="966612">
              <a:defRPr/>
            </a:pPr>
            <a:r>
              <a:rPr lang="en-US" b="1" noProof="0" dirty="0" smtClean="0">
                <a:solidFill>
                  <a:prstClr val="black">
                    <a:lumMod val="75000"/>
                  </a:prstClr>
                </a:solidFill>
              </a:rPr>
              <a:t>Key message: Current treatment guidelines include optimizing functioning and quality of life as important treatment goals, along with symptom control, prevention of relapse and monitoring for adverse events</a:t>
            </a:r>
          </a:p>
          <a:p>
            <a:pPr defTabSz="966612">
              <a:defRPr/>
            </a:pPr>
            <a:endParaRPr lang="en-US" b="1" noProof="0" dirty="0" smtClean="0">
              <a:solidFill>
                <a:prstClr val="black">
                  <a:lumMod val="75000"/>
                </a:prstClr>
              </a:solidFill>
            </a:endParaRPr>
          </a:p>
          <a:p>
            <a:pPr defTabSz="966612">
              <a:defRPr/>
            </a:pPr>
            <a:r>
              <a:rPr lang="en-US" b="1" noProof="0" dirty="0" smtClean="0">
                <a:solidFill>
                  <a:prstClr val="black">
                    <a:lumMod val="75000"/>
                  </a:prstClr>
                </a:solidFill>
              </a:rPr>
              <a:t>Background</a:t>
            </a:r>
            <a:endParaRPr lang="en-US" b="1" baseline="30000" noProof="0" dirty="0" smtClean="0">
              <a:solidFill>
                <a:prstClr val="black">
                  <a:lumMod val="75000"/>
                </a:prstClr>
              </a:solidFill>
            </a:endParaRPr>
          </a:p>
          <a:p>
            <a:pPr marL="171450" indent="-171450">
              <a:buFont typeface="Arial" panose="020B0604020202020204" pitchFamily="34" charset="0"/>
              <a:buChar char="•"/>
            </a:pPr>
            <a:r>
              <a:rPr lang="en-US" b="1" i="0" u="none" strike="noStrike" kern="1200" baseline="0" noProof="0" dirty="0" err="1" smtClean="0">
                <a:solidFill>
                  <a:schemeClr val="tx1"/>
                </a:solidFill>
              </a:rPr>
              <a:t>WFSBP</a:t>
            </a:r>
            <a:r>
              <a:rPr lang="en-US" b="1" i="0" u="none" strike="noStrike" kern="1200" baseline="0" noProof="0" dirty="0" smtClean="0">
                <a:solidFill>
                  <a:schemeClr val="tx1"/>
                </a:solidFill>
              </a:rPr>
              <a:t>: </a:t>
            </a:r>
            <a:r>
              <a:rPr lang="en-US" b="0" i="1" u="none" strike="noStrike" kern="1200" baseline="0" noProof="0" dirty="0" smtClean="0">
                <a:solidFill>
                  <a:schemeClr val="tx1"/>
                </a:solidFill>
              </a:rPr>
              <a:t>The main goals of treatment during the stable phase are to ensure that symptom remission or control is sustained, that the patient is maintaining or improving their level of functioning and quality of life, that monitoring for adverse treatment effects continues, </a:t>
            </a:r>
            <a:r>
              <a:rPr lang="en-US" i="1" u="none" strike="noStrike" kern="1200" baseline="0" noProof="0" dirty="0" smtClean="0">
                <a:solidFill>
                  <a:schemeClr val="tx1"/>
                </a:solidFill>
              </a:rPr>
              <a:t>and relapse is </a:t>
            </a:r>
            <a:r>
              <a:rPr lang="en-US" i="1" u="none" strike="noStrike" kern="1200" baseline="0" noProof="0" dirty="0" err="1" smtClean="0">
                <a:solidFill>
                  <a:schemeClr val="tx1"/>
                </a:solidFill>
              </a:rPr>
              <a:t>prevented</a:t>
            </a:r>
            <a:r>
              <a:rPr lang="en-US" i="1" u="none" strike="noStrike" kern="1200" baseline="30000" noProof="0" dirty="0" err="1" smtClean="0">
                <a:solidFill>
                  <a:schemeClr val="tx1"/>
                </a:solidFill>
              </a:rPr>
              <a:t>1</a:t>
            </a:r>
            <a:endParaRPr lang="en-US" i="1" u="none" strike="noStrike" kern="1200" baseline="30000" noProof="0" dirty="0" smtClean="0">
              <a:solidFill>
                <a:schemeClr val="tx1"/>
              </a:solidFill>
            </a:endParaRPr>
          </a:p>
          <a:p>
            <a:pPr marL="171450" indent="-171450">
              <a:buFont typeface="Arial" panose="020B0604020202020204" pitchFamily="34" charset="0"/>
              <a:buChar char="•"/>
            </a:pPr>
            <a:r>
              <a:rPr lang="en-US" b="1" i="0" u="none" strike="noStrike" kern="1200" baseline="0" noProof="0" dirty="0" smtClean="0">
                <a:solidFill>
                  <a:schemeClr val="tx1"/>
                </a:solidFill>
              </a:rPr>
              <a:t>APA</a:t>
            </a:r>
            <a:r>
              <a:rPr lang="en-US" b="0" i="0" u="none" strike="noStrike" kern="1200" baseline="0" noProof="0" dirty="0" smtClean="0">
                <a:solidFill>
                  <a:schemeClr val="tx1"/>
                </a:solidFill>
              </a:rPr>
              <a:t>: </a:t>
            </a:r>
            <a:r>
              <a:rPr lang="en-US" b="0" i="1" u="none" strike="noStrike" kern="1200" baseline="0" noProof="0" dirty="0" smtClean="0">
                <a:solidFill>
                  <a:schemeClr val="tx1"/>
                </a:solidFill>
              </a:rPr>
              <a:t>Because schizophrenia is a chronic illness that influences virtually all aspects of life of affected persons, treatment planning has three goals: 1) reduce or eliminate symptoms, 2) maximize quality of life and adaptive functioning, and 3) promote and maintain recovery from the debilitating effects of illness to the maximum extent possible</a:t>
            </a:r>
            <a:r>
              <a:rPr lang="en-US" b="0" i="1" u="none" strike="noStrike" kern="1200" baseline="30000" noProof="0" dirty="0" smtClean="0">
                <a:solidFill>
                  <a:schemeClr val="tx1"/>
                </a:solidFill>
              </a:rPr>
              <a:t>2</a:t>
            </a:r>
            <a:endParaRPr lang="en-US" b="0" i="1" noProof="0" dirty="0" smtClean="0">
              <a:solidFill>
                <a:prstClr val="black">
                  <a:lumMod val="75000"/>
                </a:prstClr>
              </a:solidFill>
            </a:endParaRPr>
          </a:p>
          <a:p>
            <a:pPr marL="187819" indent="-187819" defTabSz="966612">
              <a:buFont typeface="Arial" panose="020B0604020202020204" pitchFamily="34" charset="0"/>
              <a:buChar char="•"/>
              <a:defRPr/>
            </a:pPr>
            <a:endParaRPr lang="en-US" noProof="0" dirty="0" smtClean="0">
              <a:solidFill>
                <a:prstClr val="black"/>
              </a:solidFill>
            </a:endParaRPr>
          </a:p>
          <a:p>
            <a:pPr defTabSz="966612">
              <a:defRPr/>
            </a:pPr>
            <a:r>
              <a:rPr lang="en-US" b="1" noProof="0" dirty="0" smtClean="0">
                <a:solidFill>
                  <a:prstClr val="black"/>
                </a:solidFill>
              </a:rPr>
              <a:t>References</a:t>
            </a:r>
          </a:p>
          <a:p>
            <a:pPr marL="342900" indent="-342900" defTabSz="966612">
              <a:buAutoNum type="arabicPeriod"/>
              <a:defRPr/>
            </a:pPr>
            <a:r>
              <a:rPr lang="en-US" noProof="0" dirty="0" smtClean="0">
                <a:solidFill>
                  <a:prstClr val="black"/>
                </a:solidFill>
              </a:rPr>
              <a:t>Hasan A, et al. World J </a:t>
            </a:r>
            <a:r>
              <a:rPr lang="en-US" noProof="0" dirty="0" err="1" smtClean="0">
                <a:solidFill>
                  <a:prstClr val="black"/>
                </a:solidFill>
              </a:rPr>
              <a:t>Biol</a:t>
            </a:r>
            <a:r>
              <a:rPr lang="en-US" noProof="0" dirty="0" smtClean="0">
                <a:solidFill>
                  <a:prstClr val="black"/>
                </a:solidFill>
              </a:rPr>
              <a:t> Psychiatry. 2013;14(1):2–44 [</a:t>
            </a:r>
            <a:r>
              <a:rPr lang="en-US" noProof="0" dirty="0" err="1" smtClean="0">
                <a:solidFill>
                  <a:prstClr val="black"/>
                </a:solidFill>
              </a:rPr>
              <a:t>WFSBP</a:t>
            </a:r>
            <a:r>
              <a:rPr lang="en-US" noProof="0" dirty="0" smtClean="0">
                <a:solidFill>
                  <a:prstClr val="black"/>
                </a:solidFill>
              </a:rPr>
              <a:t> guidelines]</a:t>
            </a:r>
          </a:p>
          <a:p>
            <a:pPr marL="342900" indent="-342900" defTabSz="966612">
              <a:buAutoNum type="arabicPeriod"/>
              <a:defRPr/>
            </a:pPr>
            <a:r>
              <a:rPr lang="en-US" noProof="0" dirty="0" smtClean="0">
                <a:solidFill>
                  <a:prstClr val="black"/>
                </a:solidFill>
              </a:rPr>
              <a:t>Lehman AF, et al. [APA Practice Guidelines] 2010. </a:t>
            </a:r>
          </a:p>
          <a:p>
            <a:pPr defTabSz="966612">
              <a:defRPr/>
            </a:pPr>
            <a:endParaRPr lang="en-US" noProof="0" dirty="0" smtClean="0">
              <a:solidFill>
                <a:prstClr val="black"/>
              </a:solidFill>
            </a:endParaRPr>
          </a:p>
          <a:p>
            <a:endParaRPr lang="en-US" noProof="0" dirty="0"/>
          </a:p>
        </p:txBody>
      </p:sp>
      <p:sp>
        <p:nvSpPr>
          <p:cNvPr id="4" name="Slide Number Placeholder 3"/>
          <p:cNvSpPr>
            <a:spLocks noGrp="1"/>
          </p:cNvSpPr>
          <p:nvPr>
            <p:ph type="sldNum" sz="quarter" idx="10"/>
          </p:nvPr>
        </p:nvSpPr>
        <p:spPr/>
        <p:txBody>
          <a:bodyPr/>
          <a:lstStyle/>
          <a:p>
            <a:fld id="{4744E816-5A9D-4A73-B2E3-141BFF43CCD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695382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9175" cy="3430588"/>
          </a:xfrm>
        </p:spPr>
      </p:sp>
      <p:sp>
        <p:nvSpPr>
          <p:cNvPr id="3" name="Notes Placeholder 2"/>
          <p:cNvSpPr>
            <a:spLocks noGrp="1"/>
          </p:cNvSpPr>
          <p:nvPr>
            <p:ph type="body" idx="1"/>
          </p:nvPr>
        </p:nvSpPr>
        <p:spPr/>
        <p:txBody>
          <a:bodyPr/>
          <a:lstStyle/>
          <a:p>
            <a:r>
              <a:rPr lang="en-US" b="1" noProof="0" dirty="0" smtClean="0"/>
              <a:t>Key message: Health-related quality of life is complex and encompasses functional abilities, well-being, social interaction, vocational </a:t>
            </a:r>
            <a:r>
              <a:rPr lang="en-US" b="1" i="0" noProof="0" dirty="0" smtClean="0"/>
              <a:t>status, and</a:t>
            </a:r>
            <a:r>
              <a:rPr lang="en-US" b="1" i="0" baseline="0" noProof="0" dirty="0" smtClean="0"/>
              <a:t> </a:t>
            </a:r>
            <a:r>
              <a:rPr lang="en-US" b="1" i="0" noProof="0" dirty="0" smtClean="0"/>
              <a:t>physical </a:t>
            </a:r>
            <a:r>
              <a:rPr lang="en-US" b="1" noProof="0" dirty="0" smtClean="0"/>
              <a:t>and psychological state</a:t>
            </a:r>
          </a:p>
          <a:p>
            <a:endParaRPr lang="en-US" b="1" noProof="0" dirty="0" smtClean="0"/>
          </a:p>
          <a:p>
            <a:r>
              <a:rPr lang="en-US" b="1" noProof="0" dirty="0" err="1" smtClean="0"/>
              <a:t>Background</a:t>
            </a:r>
            <a:r>
              <a:rPr lang="en-US" b="1" baseline="30000" noProof="0" dirty="0" err="1" smtClean="0"/>
              <a:t>1</a:t>
            </a:r>
            <a:endParaRPr lang="en-US" b="1" baseline="30000" noProof="0" dirty="0" smtClean="0"/>
          </a:p>
          <a:p>
            <a:pPr marL="171450" indent="-171450">
              <a:buFont typeface="Arial" panose="020B0604020202020204" pitchFamily="34" charset="0"/>
              <a:buChar char="•"/>
            </a:pPr>
            <a:r>
              <a:rPr lang="en-US" b="0" noProof="0" dirty="0" smtClean="0"/>
              <a:t>Assessment of health-related quality </a:t>
            </a:r>
            <a:r>
              <a:rPr lang="en-US" b="0" i="0" noProof="0" dirty="0" smtClean="0"/>
              <a:t>of life (</a:t>
            </a:r>
            <a:r>
              <a:rPr lang="en-US" b="0" i="0" noProof="0" dirty="0" err="1" smtClean="0"/>
              <a:t>HRQoL</a:t>
            </a:r>
            <a:r>
              <a:rPr lang="en-US" b="0" i="0" noProof="0" dirty="0" smtClean="0"/>
              <a:t>) has become an important aspect in the evaluation of treatment programs for people with chronic severe schizophrenia</a:t>
            </a:r>
          </a:p>
          <a:p>
            <a:pPr marL="171450" indent="-171450">
              <a:buFont typeface="Arial" panose="020B0604020202020204" pitchFamily="34" charset="0"/>
              <a:buChar char="•"/>
            </a:pPr>
            <a:r>
              <a:rPr lang="en-US" b="0" i="0" noProof="0" dirty="0" err="1" smtClean="0"/>
              <a:t>HRQoL</a:t>
            </a:r>
            <a:r>
              <a:rPr lang="en-US" b="0" i="0" noProof="0" dirty="0" smtClean="0"/>
              <a:t> encompasses several major dimensions, including psychological status, functional abilities, subjective wellbeing, social interactions, economic status, vocational status, and physical status</a:t>
            </a:r>
          </a:p>
          <a:p>
            <a:pPr marL="171450" indent="-171450">
              <a:buFont typeface="Arial" panose="020B0604020202020204" pitchFamily="34" charset="0"/>
              <a:buChar char="•"/>
            </a:pPr>
            <a:r>
              <a:rPr lang="en-US" b="0" i="0" noProof="0" dirty="0" err="1" smtClean="0"/>
              <a:t>HRQoL</a:t>
            </a:r>
            <a:r>
              <a:rPr lang="en-US" b="0" i="0" noProof="0" dirty="0" smtClean="0"/>
              <a:t> in schizophrenia can be assessed by direct patient response or by a rating based on a structured interview</a:t>
            </a:r>
          </a:p>
          <a:p>
            <a:pPr marL="171450" indent="-171450">
              <a:buFont typeface="Arial" panose="020B0604020202020204" pitchFamily="34" charset="0"/>
              <a:buChar char="•"/>
            </a:pPr>
            <a:endParaRPr lang="en-US" b="0" i="0" noProof="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noProof="0" dirty="0" err="1" smtClean="0"/>
              <a:t>Background</a:t>
            </a:r>
            <a:r>
              <a:rPr lang="en-US" b="1" baseline="30000" noProof="0" dirty="0" err="1" smtClean="0"/>
              <a:t>2</a:t>
            </a:r>
            <a:endParaRPr lang="en-US" b="1" baseline="30000" noProof="0" dirty="0" smtClean="0"/>
          </a:p>
          <a:p>
            <a:pPr marL="171450" indent="-171450">
              <a:buFont typeface="Arial" panose="020B0604020202020204" pitchFamily="34" charset="0"/>
              <a:buChar char="•"/>
            </a:pPr>
            <a:r>
              <a:rPr lang="en-US" b="0" noProof="0" dirty="0" smtClean="0"/>
              <a:t>In the</a:t>
            </a:r>
            <a:r>
              <a:rPr lang="en-US" b="0" baseline="0" noProof="0" dirty="0" smtClean="0"/>
              <a:t> proposed model shown on the slide, the </a:t>
            </a:r>
            <a:r>
              <a:rPr lang="en-US" b="0" i="0" baseline="0" noProof="0" dirty="0" err="1" smtClean="0"/>
              <a:t>QoL</a:t>
            </a:r>
            <a:r>
              <a:rPr lang="en-US" b="0" i="0" baseline="0" noProof="0" dirty="0" smtClean="0"/>
              <a:t> of individuals maintained on antipsychotic drug therapy for schizophrenia is viewed as the patient’s perception of the outcome of an interaction between severity of psychotic outcomes, side-effects (including subjective responses to antipsychotic drugs), and the level of psychotic performance</a:t>
            </a:r>
          </a:p>
          <a:p>
            <a:pPr marL="171450" indent="-171450">
              <a:buFont typeface="Arial" panose="020B0604020202020204" pitchFamily="34" charset="0"/>
              <a:buChar char="•"/>
            </a:pPr>
            <a:r>
              <a:rPr lang="en-US" b="0" i="0" baseline="0" noProof="0" dirty="0" smtClean="0"/>
              <a:t>The validity of the model was tested in a clinical setting with patients with schizophrenia (n=62) who were clinically stabilized on antipsychotic drug therapy</a:t>
            </a:r>
          </a:p>
          <a:p>
            <a:pPr marL="171450" indent="-171450">
              <a:buFont typeface="Arial" panose="020B0604020202020204" pitchFamily="34" charset="0"/>
              <a:buChar char="•"/>
            </a:pPr>
            <a:r>
              <a:rPr lang="en-US" b="0" i="0" baseline="0" noProof="0" dirty="0" smtClean="0"/>
              <a:t>The results of the study broadly endorse the key aspects of the proposed model, and suggest that improvements in patients’ subjective experiences during antipsychotic therapy can enhance patients’ </a:t>
            </a:r>
            <a:r>
              <a:rPr lang="en-US" b="0" i="0" baseline="0" noProof="0" dirty="0" err="1" smtClean="0"/>
              <a:t>QoL</a:t>
            </a:r>
            <a:r>
              <a:rPr lang="en-US" b="0" i="0" baseline="0" noProof="0" dirty="0" smtClean="0"/>
              <a:t> </a:t>
            </a:r>
            <a:endParaRPr lang="en-US" b="0" i="0" noProof="0" dirty="0" smtClean="0"/>
          </a:p>
          <a:p>
            <a:endParaRPr lang="en-US" b="1" noProof="0" dirty="0" smtClean="0"/>
          </a:p>
          <a:p>
            <a:r>
              <a:rPr lang="en-US" b="1" noProof="0" dirty="0" smtClean="0"/>
              <a:t>References</a:t>
            </a:r>
          </a:p>
          <a:p>
            <a:pPr marL="228600" indent="-228600">
              <a:buFontTx/>
              <a:buAutoNum type="arabicPeriod"/>
              <a:defRPr/>
            </a:pPr>
            <a:r>
              <a:rPr lang="en-US" dirty="0"/>
              <a:t>Cramer JA, et al. </a:t>
            </a:r>
            <a:r>
              <a:rPr lang="en-US" i="1" dirty="0" err="1"/>
              <a:t>Schizophr</a:t>
            </a:r>
            <a:r>
              <a:rPr lang="en-US" i="1" dirty="0"/>
              <a:t> Bull</a:t>
            </a:r>
            <a:r>
              <a:rPr lang="en-US" dirty="0"/>
              <a:t>. 2000; 26(3):659–666.</a:t>
            </a:r>
          </a:p>
          <a:p>
            <a:pPr marL="228600" indent="-228600">
              <a:buFontTx/>
              <a:buAutoNum type="arabicPeriod"/>
              <a:defRPr/>
            </a:pPr>
            <a:r>
              <a:rPr lang="en-US" dirty="0" err="1"/>
              <a:t>Awad</a:t>
            </a:r>
            <a:r>
              <a:rPr lang="en-US" dirty="0"/>
              <a:t> AG, et al. </a:t>
            </a:r>
            <a:r>
              <a:rPr lang="en-US" i="1" dirty="0" err="1"/>
              <a:t>Qual</a:t>
            </a:r>
            <a:r>
              <a:rPr lang="en-US" i="1" dirty="0"/>
              <a:t> Life Res</a:t>
            </a:r>
            <a:r>
              <a:rPr lang="en-US" dirty="0"/>
              <a:t>. 1997;6(1):21–26.</a:t>
            </a:r>
          </a:p>
          <a:p>
            <a:endParaRPr lang="en-US" b="1" noProof="0" dirty="0" smtClean="0"/>
          </a:p>
          <a:p>
            <a:endParaRPr lang="en-US" b="1" noProof="0" dirty="0"/>
          </a:p>
        </p:txBody>
      </p:sp>
      <p:sp>
        <p:nvSpPr>
          <p:cNvPr id="4" name="Slide Number Placeholder 3"/>
          <p:cNvSpPr>
            <a:spLocks noGrp="1"/>
          </p:cNvSpPr>
          <p:nvPr>
            <p:ph type="sldNum" sz="quarter" idx="10"/>
          </p:nvPr>
        </p:nvSpPr>
        <p:spPr/>
        <p:txBody>
          <a:bodyPr/>
          <a:lstStyle/>
          <a:p>
            <a:fld id="{4744E816-5A9D-4A73-B2E3-141BFF43CCDF}"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060974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98AB7A97-46A3-4058-A750-F7183143EACA}" type="slidenum">
              <a:rPr lang="en-GB">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90496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Major manuals </a:t>
            </a:r>
            <a:r>
              <a:rPr lang="da-DK" dirty="0" err="1" smtClean="0"/>
              <a:t>used</a:t>
            </a:r>
            <a:r>
              <a:rPr lang="da-DK" dirty="0" smtClean="0"/>
              <a:t> for the </a:t>
            </a:r>
            <a:r>
              <a:rPr lang="da-DK" dirty="0" err="1" smtClean="0"/>
              <a:t>diagnosis</a:t>
            </a:r>
            <a:r>
              <a:rPr lang="da-DK" dirty="0" smtClean="0"/>
              <a:t> of </a:t>
            </a:r>
            <a:r>
              <a:rPr lang="da-DK" dirty="0" err="1" smtClean="0"/>
              <a:t>schizophrenia</a:t>
            </a:r>
            <a:r>
              <a:rPr lang="da-DK"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smtClean="0"/>
              <a:t>American Psychiatric Association. Diagnostic and statistical manual of mental disorders: DSM-IV. 4th edition:  American Psychiatric Association. 1994:866; </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smtClean="0"/>
              <a:t>WHO. ICD-10 Classification .1993. Available from: </a:t>
            </a:r>
            <a:r>
              <a:rPr lang="en-US" dirty="0" smtClean="0">
                <a:hlinkClick r:id="rId3" invalidUrl="http://www.who.int/classifications/icd/en/GRNBOOK.pdf. Accessed April 2016"/>
              </a:rPr>
              <a:t>http://www.who.int/classifications/icd/en/GRNBOOK.pdf. Accessed April 2016</a:t>
            </a:r>
            <a:r>
              <a:rPr lang="en-US" dirty="0" smtClean="0"/>
              <a:t>; </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smtClean="0"/>
              <a:t>American Psychiatric Association. Diagnostic and statistical manual of mental disorders 5th edition:  American Psychiatric Association. 2013</a:t>
            </a:r>
          </a:p>
          <a:p>
            <a:endParaRPr lang="en-US" dirty="0"/>
          </a:p>
        </p:txBody>
      </p:sp>
      <p:sp>
        <p:nvSpPr>
          <p:cNvPr id="4" name="Slide Number Placeholder 3"/>
          <p:cNvSpPr>
            <a:spLocks noGrp="1"/>
          </p:cNvSpPr>
          <p:nvPr>
            <p:ph type="sldNum" sz="quarter" idx="10"/>
          </p:nvPr>
        </p:nvSpPr>
        <p:spPr/>
        <p:txBody>
          <a:bodyPr/>
          <a:lstStyle/>
          <a:p>
            <a:fld id="{037C2873-EBE5-CF42-9E30-7832FC02D1D9}" type="slidenum">
              <a:rPr lang="en-US" smtClean="0"/>
              <a:t>23</a:t>
            </a:fld>
            <a:endParaRPr lang="en-US"/>
          </a:p>
        </p:txBody>
      </p:sp>
    </p:spTree>
    <p:extLst>
      <p:ext uri="{BB962C8B-B14F-4D97-AF65-F5344CB8AC3E}">
        <p14:creationId xmlns:p14="http://schemas.microsoft.com/office/powerpoint/2010/main" val="806820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6249"/>
            <a:fld id="{B10B9555-140C-404B-BBD4-C2BC6FC33DCC}" type="slidenum">
              <a:rPr lang="en-US" smtClean="0">
                <a:solidFill>
                  <a:srgbClr val="000000"/>
                </a:solidFill>
                <a:latin typeface="Calibri"/>
              </a:rPr>
              <a:pPr defTabSz="926249"/>
              <a:t>24</a:t>
            </a:fld>
            <a:endParaRPr lang="en-US" smtClean="0">
              <a:solidFill>
                <a:srgbClr val="000000"/>
              </a:solidFill>
              <a:latin typeface="Calibri"/>
            </a:endParaRPr>
          </a:p>
        </p:txBody>
      </p:sp>
      <p:sp>
        <p:nvSpPr>
          <p:cNvPr id="44034" name="Rectangle 2"/>
          <p:cNvSpPr>
            <a:spLocks noGrp="1" noRot="1" noChangeAspect="1" noChangeArrowheads="1" noTextEdit="1"/>
          </p:cNvSpPr>
          <p:nvPr>
            <p:ph type="sldImg"/>
          </p:nvPr>
        </p:nvSpPr>
        <p:spPr bwMode="auto">
          <a:xfrm>
            <a:off x="388938" y="687388"/>
            <a:ext cx="6096000" cy="3429000"/>
          </a:xfrm>
          <a:noFill/>
          <a:ln>
            <a:solidFill>
              <a:srgbClr val="000000"/>
            </a:solidFill>
            <a:miter lim="800000"/>
            <a:headEnd/>
            <a:tailEnd/>
          </a:ln>
        </p:spPr>
      </p:sp>
      <p:sp>
        <p:nvSpPr>
          <p:cNvPr id="44035" name="Rectangle 3"/>
          <p:cNvSpPr>
            <a:spLocks noGrp="1" noChangeArrowheads="1"/>
          </p:cNvSpPr>
          <p:nvPr>
            <p:ph type="body" idx="1"/>
          </p:nvPr>
        </p:nvSpPr>
        <p:spPr bwMode="auto">
          <a:xfrm>
            <a:off x="686420" y="4344415"/>
            <a:ext cx="5485161" cy="4112150"/>
          </a:xfrm>
          <a:noFill/>
        </p:spPr>
        <p:txBody>
          <a:bodyPr wrap="square" numCol="1" anchor="t" anchorCtr="0" compatLnSpc="1">
            <a:prstTxWarp prst="textNoShape">
              <a:avLst/>
            </a:prstTxWarp>
          </a:bodyPr>
          <a:lstStyle/>
          <a:p>
            <a:r>
              <a:rPr lang="en-US" smtClean="0"/>
              <a:t>Review as stated on slide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6249"/>
            <a:fld id="{C3DAC90D-BAFC-4BD5-A434-F29BBC221957}" type="slidenum">
              <a:rPr lang="en-US" smtClean="0">
                <a:solidFill>
                  <a:srgbClr val="000000"/>
                </a:solidFill>
                <a:latin typeface="Calibri"/>
              </a:rPr>
              <a:pPr defTabSz="926249"/>
              <a:t>25</a:t>
            </a:fld>
            <a:endParaRPr lang="en-US" dirty="0" smtClean="0">
              <a:solidFill>
                <a:srgbClr val="000000"/>
              </a:solidFill>
              <a:latin typeface="Calibri"/>
            </a:endParaRPr>
          </a:p>
        </p:txBody>
      </p:sp>
      <p:sp>
        <p:nvSpPr>
          <p:cNvPr id="46082" name="Rectangle 2"/>
          <p:cNvSpPr>
            <a:spLocks noGrp="1" noRot="1" noChangeAspect="1" noChangeArrowheads="1" noTextEdit="1"/>
          </p:cNvSpPr>
          <p:nvPr>
            <p:ph type="sldImg"/>
          </p:nvPr>
        </p:nvSpPr>
        <p:spPr bwMode="auto">
          <a:xfrm>
            <a:off x="384175" y="687388"/>
            <a:ext cx="6092825" cy="3427412"/>
          </a:xfrm>
          <a:noFill/>
          <a:ln>
            <a:solidFill>
              <a:srgbClr val="000000"/>
            </a:solidFill>
            <a:miter lim="800000"/>
            <a:headEnd/>
            <a:tailEnd/>
          </a:ln>
        </p:spPr>
      </p:sp>
      <p:sp>
        <p:nvSpPr>
          <p:cNvPr id="46083" name="Rectangle 3"/>
          <p:cNvSpPr>
            <a:spLocks noGrp="1" noChangeArrowheads="1"/>
          </p:cNvSpPr>
          <p:nvPr>
            <p:ph type="body" idx="1"/>
          </p:nvPr>
        </p:nvSpPr>
        <p:spPr bwMode="auto">
          <a:xfrm>
            <a:off x="686420" y="4344415"/>
            <a:ext cx="5485161" cy="4112150"/>
          </a:xfrm>
          <a:noFill/>
        </p:spPr>
        <p:txBody>
          <a:bodyPr wrap="square" numCol="1" anchor="t" anchorCtr="0" compatLnSpc="1">
            <a:prstTxWarp prst="textNoShape">
              <a:avLst/>
            </a:prstTxWarp>
          </a:bodyPr>
          <a:lstStyle/>
          <a:p>
            <a:r>
              <a:rPr lang="en-US" dirty="0" smtClean="0"/>
              <a:t>Review as stated on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C2873-EBE5-CF42-9E30-7832FC02D1D9}" type="slidenum">
              <a:rPr lang="uk-UA" smtClean="0"/>
              <a:t>27</a:t>
            </a:fld>
            <a:endParaRPr lang="uk-UA"/>
          </a:p>
        </p:txBody>
      </p:sp>
    </p:spTree>
    <p:extLst>
      <p:ext uri="{BB962C8B-B14F-4D97-AF65-F5344CB8AC3E}">
        <p14:creationId xmlns:p14="http://schemas.microsoft.com/office/powerpoint/2010/main" val="1649737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C2873-EBE5-CF42-9E30-7832FC02D1D9}" type="slidenum">
              <a:rPr lang="en-US" smtClean="0"/>
              <a:t>4</a:t>
            </a:fld>
            <a:endParaRPr lang="en-US"/>
          </a:p>
        </p:txBody>
      </p:sp>
    </p:spTree>
    <p:extLst>
      <p:ext uri="{BB962C8B-B14F-4D97-AF65-F5344CB8AC3E}">
        <p14:creationId xmlns:p14="http://schemas.microsoft.com/office/powerpoint/2010/main" val="106358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9175" cy="3430588"/>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98AB7A97-46A3-4058-A750-F7183143EACA}"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90496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9175" cy="3430588"/>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4744E816-5A9D-4A73-B2E3-141BFF43CCDF}"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306097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9175" cy="3430588"/>
          </a:xfrm>
        </p:spPr>
      </p:sp>
      <p:sp>
        <p:nvSpPr>
          <p:cNvPr id="3" name="Notes Placeholder 2"/>
          <p:cNvSpPr>
            <a:spLocks noGrp="1"/>
          </p:cNvSpPr>
          <p:nvPr>
            <p:ph type="body" idx="1"/>
          </p:nvPr>
        </p:nvSpPr>
        <p:spPr>
          <a:xfrm>
            <a:off x="685801" y="4343400"/>
            <a:ext cx="5486400" cy="4365172"/>
          </a:xfrm>
        </p:spPr>
        <p:txBody>
          <a:bodyPr/>
          <a:lstStyle/>
          <a:p>
            <a:pPr defTabSz="966612"/>
            <a:r>
              <a:rPr lang="en-US" sz="1000" b="1" noProof="0" dirty="0" smtClean="0">
                <a:solidFill>
                  <a:prstClr val="black">
                    <a:lumMod val="75000"/>
                  </a:prstClr>
                </a:solidFill>
              </a:rPr>
              <a:t>Please note, this slide builds.</a:t>
            </a:r>
          </a:p>
          <a:p>
            <a:pPr defTabSz="966612"/>
            <a:endParaRPr lang="en-US" sz="1000" b="1" noProof="0" dirty="0" smtClean="0">
              <a:solidFill>
                <a:prstClr val="black">
                  <a:lumMod val="75000"/>
                </a:prstClr>
              </a:solidFill>
            </a:endParaRPr>
          </a:p>
          <a:p>
            <a:pPr defTabSz="966612"/>
            <a:r>
              <a:rPr lang="en-US" sz="1000" b="1" noProof="0" dirty="0" smtClean="0">
                <a:solidFill>
                  <a:prstClr val="black">
                    <a:lumMod val="75000"/>
                  </a:prstClr>
                </a:solidFill>
              </a:rPr>
              <a:t>Key message: </a:t>
            </a:r>
            <a:r>
              <a:rPr lang="en-US" sz="1000" b="1" noProof="0" dirty="0" smtClean="0"/>
              <a:t>Functioning is complex and multifactorial, and there are many different domains of function e.g. social, everyday, community and psychological functioning, some which are defined on this slide.</a:t>
            </a:r>
          </a:p>
          <a:p>
            <a:pPr defTabSz="966612"/>
            <a:endParaRPr lang="en-US" sz="1000" b="1" noProof="0" dirty="0" smtClean="0"/>
          </a:p>
          <a:p>
            <a:pPr defTabSz="966612"/>
            <a:r>
              <a:rPr lang="en-US" sz="1000" b="1" noProof="0" dirty="0" smtClean="0"/>
              <a:t>Background </a:t>
            </a:r>
          </a:p>
          <a:p>
            <a:pPr marL="285750" indent="-285750" defTabSz="966612">
              <a:buFont typeface="Arial" panose="020B0604020202020204" pitchFamily="34" charset="0"/>
              <a:buChar char="•"/>
            </a:pPr>
            <a:r>
              <a:rPr lang="en-US" sz="1000" b="0" noProof="0" dirty="0" smtClean="0">
                <a:solidFill>
                  <a:prstClr val="black">
                    <a:lumMod val="75000"/>
                  </a:prstClr>
                </a:solidFill>
              </a:rPr>
              <a:t>Definitions of the various</a:t>
            </a:r>
            <a:r>
              <a:rPr lang="en-US" sz="1000" b="0" baseline="0" noProof="0" dirty="0" smtClean="0">
                <a:solidFill>
                  <a:prstClr val="black">
                    <a:lumMod val="75000"/>
                  </a:prstClr>
                </a:solidFill>
              </a:rPr>
              <a:t> types of functioning have been taken from a variety of different sources, as listed in the references. Additional</a:t>
            </a:r>
            <a:r>
              <a:rPr lang="en-US" sz="1000" b="0" noProof="0" dirty="0" smtClean="0">
                <a:solidFill>
                  <a:prstClr val="black">
                    <a:lumMod val="75000"/>
                  </a:prstClr>
                </a:solidFill>
              </a:rPr>
              <a:t> details: </a:t>
            </a:r>
            <a:endParaRPr lang="en-US" sz="1000" b="0" baseline="0" noProof="0" dirty="0" smtClean="0">
              <a:solidFill>
                <a:prstClr val="black">
                  <a:lumMod val="75000"/>
                </a:prstClr>
              </a:solidFill>
            </a:endParaRPr>
          </a:p>
          <a:p>
            <a:pPr marL="742950" lvl="1" indent="-285750" defTabSz="966612">
              <a:buFont typeface="Arial" panose="020B0604020202020204" pitchFamily="34" charset="0"/>
              <a:buChar char="•"/>
            </a:pPr>
            <a:r>
              <a:rPr lang="en-US" sz="1000" b="1" baseline="0" noProof="0" dirty="0" smtClean="0">
                <a:solidFill>
                  <a:prstClr val="black">
                    <a:lumMod val="75000"/>
                  </a:prstClr>
                </a:solidFill>
              </a:rPr>
              <a:t>Social functioning: </a:t>
            </a:r>
            <a:r>
              <a:rPr lang="en-US" sz="1000" b="0" baseline="0" noProof="0" dirty="0" smtClean="0">
                <a:solidFill>
                  <a:prstClr val="black">
                    <a:lumMod val="75000"/>
                  </a:prstClr>
                </a:solidFill>
              </a:rPr>
              <a:t>has been defined globally as the capacity of a person to function in different societal roles such as homemaker, worker, student, spouse, family member or friend. The definition also takes account of an</a:t>
            </a:r>
            <a:r>
              <a:rPr lang="en-US" sz="1000" b="1" i="1" baseline="0" noProof="0" dirty="0" smtClean="0">
                <a:solidFill>
                  <a:prstClr val="black">
                    <a:lumMod val="75000"/>
                  </a:prstClr>
                </a:solidFill>
              </a:rPr>
              <a:t> </a:t>
            </a:r>
            <a:r>
              <a:rPr lang="en-US" sz="1000" baseline="0" noProof="0" dirty="0" smtClean="0">
                <a:solidFill>
                  <a:prstClr val="black">
                    <a:lumMod val="75000"/>
                  </a:prstClr>
                </a:solidFill>
              </a:rPr>
              <a:t>individual’s satisfaction </a:t>
            </a:r>
            <a:r>
              <a:rPr lang="en-US" sz="1000" b="0" baseline="0" noProof="0" dirty="0" smtClean="0">
                <a:solidFill>
                  <a:prstClr val="black">
                    <a:lumMod val="75000"/>
                  </a:prstClr>
                </a:solidFill>
              </a:rPr>
              <a:t>with their ability to meet these roles, to take care of themselves, and the extent of their leisure and recreational activities</a:t>
            </a:r>
          </a:p>
          <a:p>
            <a:pPr marL="742950" lvl="1" indent="-285750" defTabSz="966612">
              <a:buFont typeface="Arial" panose="020B0604020202020204" pitchFamily="34" charset="0"/>
              <a:buChar char="•"/>
            </a:pPr>
            <a:r>
              <a:rPr lang="en-US" sz="1000" b="1" noProof="0" dirty="0" smtClean="0">
                <a:solidFill>
                  <a:prstClr val="black">
                    <a:lumMod val="75000"/>
                  </a:prstClr>
                </a:solidFill>
              </a:rPr>
              <a:t>Cognitive functioning</a:t>
            </a:r>
            <a:r>
              <a:rPr lang="en-US" sz="1000" noProof="0" dirty="0" smtClean="0">
                <a:solidFill>
                  <a:prstClr val="black">
                    <a:lumMod val="75000"/>
                  </a:prstClr>
                </a:solidFill>
              </a:rPr>
              <a:t>: cognitive dysfunction is a core feature of schizophrenia. Deficits are moderate to severe across several domains, including attention, working memory, verbal learning and memory and executive functions</a:t>
            </a:r>
          </a:p>
          <a:p>
            <a:pPr marL="742950" lvl="1" indent="-285750" defTabSz="966612">
              <a:buFont typeface="Arial" panose="020B0604020202020204" pitchFamily="34" charset="0"/>
              <a:buChar char="•"/>
            </a:pPr>
            <a:r>
              <a:rPr lang="en-US" sz="1000" b="1" baseline="0" noProof="0" dirty="0" smtClean="0">
                <a:solidFill>
                  <a:prstClr val="black">
                    <a:lumMod val="75000"/>
                  </a:prstClr>
                </a:solidFill>
              </a:rPr>
              <a:t>Community functioning</a:t>
            </a:r>
            <a:r>
              <a:rPr lang="en-US" sz="1000" b="0" baseline="0" noProof="0" dirty="0" smtClean="0">
                <a:solidFill>
                  <a:prstClr val="black">
                    <a:lumMod val="75000"/>
                  </a:prstClr>
                </a:solidFill>
              </a:rPr>
              <a:t>:</a:t>
            </a:r>
            <a:r>
              <a:rPr lang="en-US" sz="1000" b="0" noProof="0" dirty="0" smtClean="0">
                <a:solidFill>
                  <a:prstClr val="black">
                    <a:lumMod val="75000"/>
                  </a:prstClr>
                </a:solidFill>
              </a:rPr>
              <a:t> the MCAS (Multnomah Community Abilities Scale) is a 17-item community functioning scale </a:t>
            </a:r>
            <a:r>
              <a:rPr lang="en-US" dirty="0">
                <a:solidFill>
                  <a:prstClr val="black">
                    <a:lumMod val="75000"/>
                  </a:prstClr>
                </a:solidFill>
              </a:rPr>
              <a:t>that addresses </a:t>
            </a:r>
            <a:r>
              <a:rPr lang="en-US" sz="1000" noProof="0" dirty="0" smtClean="0">
                <a:solidFill>
                  <a:prstClr val="black">
                    <a:lumMod val="75000"/>
                  </a:prstClr>
                </a:solidFill>
              </a:rPr>
              <a:t>social competence, behavioral problems, independent living skills and overall adjustment to community living</a:t>
            </a:r>
          </a:p>
          <a:p>
            <a:pPr marL="742950" lvl="1" indent="-285750" defTabSz="966612">
              <a:buFont typeface="Arial" panose="020B0604020202020204" pitchFamily="34" charset="0"/>
              <a:buChar char="•"/>
            </a:pPr>
            <a:r>
              <a:rPr lang="en-US" sz="1000" b="1" baseline="0" noProof="0" dirty="0" smtClean="0">
                <a:solidFill>
                  <a:prstClr val="black">
                    <a:lumMod val="75000"/>
                  </a:prstClr>
                </a:solidFill>
              </a:rPr>
              <a:t>Vocational</a:t>
            </a:r>
            <a:r>
              <a:rPr lang="en-US" sz="1000" b="1" noProof="0" dirty="0" smtClean="0">
                <a:solidFill>
                  <a:prstClr val="black">
                    <a:lumMod val="75000"/>
                  </a:prstClr>
                </a:solidFill>
              </a:rPr>
              <a:t> functioning:</a:t>
            </a:r>
            <a:r>
              <a:rPr lang="en-US" sz="1000" noProof="0" dirty="0" smtClean="0">
                <a:solidFill>
                  <a:prstClr val="black">
                    <a:lumMod val="75000"/>
                  </a:prstClr>
                </a:solidFill>
              </a:rPr>
              <a:t> </a:t>
            </a:r>
            <a:r>
              <a:rPr lang="en-US" sz="1000" b="0" i="0" noProof="0" dirty="0" smtClean="0">
                <a:solidFill>
                  <a:prstClr val="black">
                    <a:lumMod val="75000"/>
                  </a:prstClr>
                </a:solidFill>
              </a:rPr>
              <a:t>successful employment for at least half time </a:t>
            </a:r>
            <a:r>
              <a:rPr lang="en-US" sz="1000" noProof="0" dirty="0" smtClean="0">
                <a:solidFill>
                  <a:prstClr val="black">
                    <a:lumMod val="75000"/>
                  </a:prstClr>
                </a:solidFill>
              </a:rPr>
              <a:t>in a job in the competitive sector or successful attendance in a school for at least half time for two consecutive years. If of retirement age, participating actively in recreational, family or volunteer activities</a:t>
            </a:r>
            <a:endParaRPr lang="en-US" sz="1000" b="1" noProof="0" dirty="0" smtClean="0">
              <a:solidFill>
                <a:prstClr val="black">
                  <a:lumMod val="75000"/>
                </a:prstClr>
              </a:solidFill>
            </a:endParaRPr>
          </a:p>
          <a:p>
            <a:pPr marL="0" indent="0" defTabSz="966612">
              <a:buFont typeface="Arial" panose="020B0604020202020204" pitchFamily="34" charset="0"/>
              <a:buNone/>
            </a:pPr>
            <a:endParaRPr lang="en-US" sz="1000" noProof="0" dirty="0" smtClean="0">
              <a:solidFill>
                <a:prstClr val="black"/>
              </a:solidFill>
            </a:endParaRPr>
          </a:p>
          <a:p>
            <a:pPr defTabSz="966612"/>
            <a:r>
              <a:rPr lang="en-US" sz="1000" b="1" noProof="0" dirty="0" smtClean="0">
                <a:solidFill>
                  <a:prstClr val="black"/>
                </a:solidFill>
              </a:rPr>
              <a:t>References</a:t>
            </a:r>
          </a:p>
          <a:p>
            <a:pPr marL="342900" indent="-342900" defTabSz="966612">
              <a:buAutoNum type="arabicPeriod"/>
            </a:pPr>
            <a:r>
              <a:rPr lang="en-US" sz="1000" noProof="0" dirty="0" err="1" smtClean="0">
                <a:solidFill>
                  <a:prstClr val="black"/>
                </a:solidFill>
              </a:rPr>
              <a:t>Brissos</a:t>
            </a:r>
            <a:r>
              <a:rPr lang="en-US" sz="1000" noProof="0" dirty="0" smtClean="0">
                <a:solidFill>
                  <a:prstClr val="black"/>
                </a:solidFill>
              </a:rPr>
              <a:t> S, et al. </a:t>
            </a:r>
            <a:r>
              <a:rPr lang="en-US" sz="1000" i="1" noProof="0" dirty="0" smtClean="0">
                <a:solidFill>
                  <a:prstClr val="black"/>
                </a:solidFill>
              </a:rPr>
              <a:t>Ann Gen Psychiatry</a:t>
            </a:r>
            <a:r>
              <a:rPr lang="en-US" sz="1000" noProof="0" dirty="0" smtClean="0">
                <a:solidFill>
                  <a:prstClr val="black"/>
                </a:solidFill>
              </a:rPr>
              <a:t>. 2011;24;10:18.</a:t>
            </a:r>
          </a:p>
          <a:p>
            <a:pPr marL="342900" indent="-342900" defTabSz="966612">
              <a:buAutoNum type="arabicPeriod"/>
            </a:pPr>
            <a:r>
              <a:rPr lang="en-US" sz="1000" noProof="0" dirty="0" smtClean="0">
                <a:solidFill>
                  <a:prstClr val="black"/>
                </a:solidFill>
              </a:rPr>
              <a:t>Bowie CR, Harvey PD . </a:t>
            </a:r>
            <a:r>
              <a:rPr lang="en-US" sz="1000" i="1" noProof="0" dirty="0" err="1" smtClean="0">
                <a:solidFill>
                  <a:prstClr val="black"/>
                </a:solidFill>
              </a:rPr>
              <a:t>Neuropsychiatr</a:t>
            </a:r>
            <a:r>
              <a:rPr lang="en-US" sz="1000" i="1" noProof="0" dirty="0" smtClean="0">
                <a:solidFill>
                  <a:prstClr val="black"/>
                </a:solidFill>
              </a:rPr>
              <a:t> Dis Treat</a:t>
            </a:r>
            <a:r>
              <a:rPr lang="en-US" sz="1000" noProof="0" dirty="0" smtClean="0">
                <a:solidFill>
                  <a:prstClr val="black"/>
                </a:solidFill>
              </a:rPr>
              <a:t>. 2006;2(4):531–536.</a:t>
            </a:r>
          </a:p>
          <a:p>
            <a:pPr marL="342900" indent="-342900" defTabSz="966612">
              <a:buAutoNum type="arabicPeriod"/>
            </a:pPr>
            <a:r>
              <a:rPr lang="en-US" noProof="0" dirty="0" smtClean="0">
                <a:solidFill>
                  <a:prstClr val="black"/>
                </a:solidFill>
              </a:rPr>
              <a:t>Dickinson D, </a:t>
            </a:r>
            <a:r>
              <a:rPr lang="en-US" noProof="0" dirty="0" err="1" smtClean="0">
                <a:solidFill>
                  <a:prstClr val="black"/>
                </a:solidFill>
              </a:rPr>
              <a:t>Coursey</a:t>
            </a:r>
            <a:r>
              <a:rPr lang="en-US" noProof="0" dirty="0" smtClean="0">
                <a:solidFill>
                  <a:prstClr val="black"/>
                </a:solidFill>
              </a:rPr>
              <a:t> RD</a:t>
            </a:r>
            <a:r>
              <a:rPr lang="en-US" sz="1000" b="1" i="1" noProof="0" dirty="0" smtClean="0">
                <a:solidFill>
                  <a:prstClr val="black"/>
                </a:solidFill>
              </a:rPr>
              <a:t>. </a:t>
            </a:r>
            <a:r>
              <a:rPr lang="en-US" sz="1000" i="1" noProof="0" dirty="0" err="1" smtClean="0">
                <a:solidFill>
                  <a:prstClr val="black"/>
                </a:solidFill>
              </a:rPr>
              <a:t>Schizophr</a:t>
            </a:r>
            <a:r>
              <a:rPr lang="en-US" sz="1000" i="1" noProof="0" dirty="0" smtClean="0">
                <a:solidFill>
                  <a:prstClr val="black"/>
                </a:solidFill>
              </a:rPr>
              <a:t> Res</a:t>
            </a:r>
            <a:r>
              <a:rPr lang="en-US" sz="1000" noProof="0" dirty="0" smtClean="0">
                <a:solidFill>
                  <a:prstClr val="black"/>
                </a:solidFill>
              </a:rPr>
              <a:t>. 2002;56(1-2):161–70.</a:t>
            </a:r>
          </a:p>
          <a:p>
            <a:pPr marL="342900" indent="-342900" defTabSz="966612">
              <a:buAutoNum type="arabicPeriod"/>
            </a:pPr>
            <a:r>
              <a:rPr lang="en-US" sz="1000" noProof="0" dirty="0" err="1" smtClean="0">
                <a:solidFill>
                  <a:prstClr val="black"/>
                </a:solidFill>
              </a:rPr>
              <a:t>Preedy</a:t>
            </a:r>
            <a:r>
              <a:rPr lang="en-US" sz="1000" noProof="0" dirty="0" smtClean="0">
                <a:solidFill>
                  <a:prstClr val="black"/>
                </a:solidFill>
              </a:rPr>
              <a:t>, Victor R. </a:t>
            </a:r>
            <a:r>
              <a:rPr lang="en-US" noProof="0" dirty="0" smtClean="0">
                <a:solidFill>
                  <a:prstClr val="black"/>
                </a:solidFill>
              </a:rPr>
              <a:t>Handbook of Disease Burdens and Quality of Life Measures. New </a:t>
            </a:r>
            <a:r>
              <a:rPr lang="en-US" sz="1000" noProof="0" dirty="0" smtClean="0">
                <a:solidFill>
                  <a:prstClr val="black"/>
                </a:solidFill>
              </a:rPr>
              <a:t>York: Springer, 2010. </a:t>
            </a:r>
          </a:p>
          <a:p>
            <a:pPr marL="342900" indent="-342900" defTabSz="966612">
              <a:buAutoNum type="arabicPeriod"/>
            </a:pPr>
            <a:r>
              <a:rPr lang="en-US" sz="1000" noProof="0" dirty="0" smtClean="0">
                <a:solidFill>
                  <a:prstClr val="black"/>
                </a:solidFill>
              </a:rPr>
              <a:t>Harvey PD. </a:t>
            </a:r>
            <a:r>
              <a:rPr lang="en-US" sz="1000" i="1" noProof="0" dirty="0" smtClean="0">
                <a:solidFill>
                  <a:prstClr val="black"/>
                </a:solidFill>
              </a:rPr>
              <a:t>Cognitive Impairment in Schizophrenia.</a:t>
            </a:r>
            <a:r>
              <a:rPr lang="en-US" sz="1000" noProof="0" dirty="0" smtClean="0">
                <a:solidFill>
                  <a:prstClr val="black"/>
                </a:solidFill>
              </a:rPr>
              <a:t> Cambridge</a:t>
            </a:r>
            <a:r>
              <a:rPr lang="en-US" sz="1000" b="1" i="1" noProof="0" dirty="0" smtClean="0">
                <a:solidFill>
                  <a:prstClr val="black"/>
                </a:solidFill>
              </a:rPr>
              <a:t>:</a:t>
            </a:r>
            <a:r>
              <a:rPr lang="en-US" sz="1000" baseline="0" noProof="0" dirty="0" smtClean="0">
                <a:solidFill>
                  <a:prstClr val="black"/>
                </a:solidFill>
              </a:rPr>
              <a:t> </a:t>
            </a:r>
            <a:r>
              <a:rPr lang="en-US" sz="1000" noProof="0" dirty="0" smtClean="0">
                <a:solidFill>
                  <a:prstClr val="black"/>
                </a:solidFill>
              </a:rPr>
              <a:t>Cambridge University Press , 2013.</a:t>
            </a:r>
          </a:p>
          <a:p>
            <a:pPr marL="342900" indent="-342900" defTabSz="966612">
              <a:buAutoNum type="arabicPeriod"/>
            </a:pPr>
            <a:r>
              <a:rPr lang="en-US" sz="1000" noProof="0" dirty="0" err="1" smtClean="0">
                <a:solidFill>
                  <a:prstClr val="black"/>
                </a:solidFill>
              </a:rPr>
              <a:t>Liberman</a:t>
            </a:r>
            <a:r>
              <a:rPr lang="en-US" sz="1000" noProof="0" dirty="0" smtClean="0">
                <a:solidFill>
                  <a:prstClr val="black"/>
                </a:solidFill>
              </a:rPr>
              <a:t> RP, et al. </a:t>
            </a:r>
            <a:r>
              <a:rPr lang="en-US" sz="1000" i="1" noProof="0" dirty="0" err="1" smtClean="0">
                <a:solidFill>
                  <a:prstClr val="black"/>
                </a:solidFill>
              </a:rPr>
              <a:t>Int</a:t>
            </a:r>
            <a:r>
              <a:rPr lang="en-US" sz="1000" i="1" noProof="0" dirty="0" smtClean="0">
                <a:solidFill>
                  <a:prstClr val="black"/>
                </a:solidFill>
              </a:rPr>
              <a:t> Rev Psychiatry</a:t>
            </a:r>
            <a:r>
              <a:rPr lang="en-US" sz="1000" noProof="0" dirty="0" smtClean="0">
                <a:solidFill>
                  <a:prstClr val="black"/>
                </a:solidFill>
              </a:rPr>
              <a:t>. 2002;14(4):256–272.</a:t>
            </a:r>
          </a:p>
          <a:p>
            <a:pPr defTabSz="966612"/>
            <a:endParaRPr lang="en-US" sz="1000" noProof="0" dirty="0" smtClean="0">
              <a:solidFill>
                <a:prstClr val="black"/>
              </a:solidFill>
            </a:endParaRPr>
          </a:p>
          <a:p>
            <a:endParaRPr lang="en-US" sz="1000" noProof="0" dirty="0"/>
          </a:p>
        </p:txBody>
      </p:sp>
      <p:sp>
        <p:nvSpPr>
          <p:cNvPr id="4" name="Slide Number Placeholder 3"/>
          <p:cNvSpPr>
            <a:spLocks noGrp="1"/>
          </p:cNvSpPr>
          <p:nvPr>
            <p:ph type="sldNum" sz="quarter" idx="10"/>
          </p:nvPr>
        </p:nvSpPr>
        <p:spPr>
          <a:xfrm>
            <a:off x="6429375" y="8685214"/>
            <a:ext cx="427037" cy="457200"/>
          </a:xfrm>
        </p:spPr>
        <p:txBody>
          <a:bodyPr/>
          <a:lstStyle/>
          <a:p>
            <a:fld id="{4744E816-5A9D-4A73-B2E3-141BFF43CCDF}"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444686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9175" cy="3430588"/>
          </a:xfrm>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noProof="0" dirty="0" smtClean="0">
                <a:solidFill>
                  <a:prstClr val="black">
                    <a:lumMod val="75000"/>
                  </a:prstClr>
                </a:solidFill>
              </a:rPr>
              <a:t>Please note, this slide builds.</a:t>
            </a:r>
          </a:p>
          <a:p>
            <a:pPr defTabSz="966612">
              <a:defRPr/>
            </a:pPr>
            <a:endParaRPr lang="en-US" sz="1000" b="1" noProof="0" dirty="0" smtClean="0">
              <a:solidFill>
                <a:prstClr val="black">
                  <a:lumMod val="75000"/>
                </a:prstClr>
              </a:solidFill>
            </a:endParaRPr>
          </a:p>
          <a:p>
            <a:pPr defTabSz="966612">
              <a:defRPr/>
            </a:pPr>
            <a:r>
              <a:rPr lang="en-US" sz="1000" b="1" noProof="0" dirty="0" smtClean="0">
                <a:solidFill>
                  <a:prstClr val="black">
                    <a:lumMod val="75000"/>
                  </a:prstClr>
                </a:solidFill>
              </a:rPr>
              <a:t>Key message: </a:t>
            </a:r>
            <a:r>
              <a:rPr lang="en-US" sz="1000" b="1" i="0" baseline="0" noProof="0" dirty="0" smtClean="0"/>
              <a:t>A variety of factors contribute to impairment in everyday functioning in patients with schizophrenia, including functional capacity, social cognition, symptoms, environmental factors, and health status. </a:t>
            </a:r>
          </a:p>
          <a:p>
            <a:pPr marL="171450" indent="-171450" defTabSz="966612">
              <a:buFont typeface="Arial" panose="020B0604020202020204" pitchFamily="34" charset="0"/>
              <a:buChar char="•"/>
              <a:defRPr/>
            </a:pPr>
            <a:r>
              <a:rPr lang="en-US" noProof="0" dirty="0" smtClean="0"/>
              <a:t>The figure on this slide shows a theoretical summary of the multiple potential influences on everyday functional disability identified across multiple research studies in people with schizophrenia. </a:t>
            </a:r>
          </a:p>
          <a:p>
            <a:pPr marL="171450" indent="-171450" defTabSz="966612">
              <a:buFont typeface="Arial" panose="020B0604020202020204" pitchFamily="34" charset="0"/>
              <a:buChar char="•"/>
              <a:defRPr/>
            </a:pPr>
            <a:endParaRPr lang="en-US" sz="1000" b="1" i="0" baseline="0" noProof="0" dirty="0" smtClean="0"/>
          </a:p>
          <a:p>
            <a:pPr defTabSz="966612">
              <a:defRPr/>
            </a:pPr>
            <a:r>
              <a:rPr lang="en-US" sz="1000" b="1" noProof="0" dirty="0" smtClean="0"/>
              <a:t>Background</a:t>
            </a:r>
          </a:p>
          <a:p>
            <a:pPr marL="171450" indent="-171450" defTabSz="966612">
              <a:buFont typeface="Arial" panose="020B0604020202020204" pitchFamily="34" charset="0"/>
              <a:buChar char="•"/>
              <a:defRPr/>
            </a:pPr>
            <a:r>
              <a:rPr lang="en-US" sz="1000" noProof="0" dirty="0" smtClean="0"/>
              <a:t>Impaired everyday functioning is a complex phenomenon, because many factors contribute to adequate outcomes. These factors include:</a:t>
            </a:r>
          </a:p>
          <a:p>
            <a:pPr marL="628650" lvl="1" indent="-171450" defTabSz="966612">
              <a:buFont typeface="Arial" panose="020B0604020202020204" pitchFamily="34" charset="0"/>
              <a:buChar char="•"/>
              <a:defRPr/>
            </a:pPr>
            <a:r>
              <a:rPr lang="en-US" sz="1000" noProof="0" dirty="0" smtClean="0"/>
              <a:t>The ability to perform functional skills</a:t>
            </a:r>
          </a:p>
          <a:p>
            <a:pPr marL="628650" lvl="1" indent="-171450" defTabSz="966612">
              <a:buFont typeface="Arial" panose="020B0604020202020204" pitchFamily="34" charset="0"/>
              <a:buChar char="•"/>
              <a:defRPr/>
            </a:pPr>
            <a:r>
              <a:rPr lang="en-US" sz="1000" noProof="0" dirty="0" smtClean="0"/>
              <a:t>The motivation to perform the skills</a:t>
            </a:r>
          </a:p>
          <a:p>
            <a:pPr marL="628650" lvl="1" indent="-171450" defTabSz="966612">
              <a:buFont typeface="Arial" panose="020B0604020202020204" pitchFamily="34" charset="0"/>
              <a:buChar char="•"/>
              <a:defRPr/>
            </a:pPr>
            <a:r>
              <a:rPr lang="en-US" sz="1000" noProof="0" dirty="0" smtClean="0"/>
              <a:t>Recognition of the situations where skilled performance is likely to be successful</a:t>
            </a:r>
          </a:p>
          <a:p>
            <a:pPr marL="628650" lvl="1" indent="-171450" defTabSz="966612">
              <a:buFont typeface="Arial" panose="020B0604020202020204" pitchFamily="34" charset="0"/>
              <a:buChar char="•"/>
              <a:defRPr/>
            </a:pPr>
            <a:r>
              <a:rPr lang="en-US" sz="1000" noProof="0" dirty="0" smtClean="0"/>
              <a:t>Factors that interfere with ability, motivation, and the situation recognition required to optimize skills performance</a:t>
            </a:r>
          </a:p>
          <a:p>
            <a:pPr marL="628650" lvl="1" indent="-171450" defTabSz="966612">
              <a:buFont typeface="Arial" panose="020B0604020202020204" pitchFamily="34" charset="0"/>
              <a:buChar char="•"/>
              <a:defRPr/>
            </a:pPr>
            <a:r>
              <a:rPr lang="en-US" noProof="0" dirty="0" smtClean="0"/>
              <a:t>These interfering factors include symptoms, health status (i.e. the status of physical health), and medication side effects. </a:t>
            </a:r>
          </a:p>
          <a:p>
            <a:pPr marL="628650" lvl="1" indent="-171450" defTabSz="966612">
              <a:buFont typeface="Arial" panose="020B0604020202020204" pitchFamily="34" charset="0"/>
              <a:buChar char="•"/>
              <a:defRPr/>
            </a:pPr>
            <a:r>
              <a:rPr lang="en-US" noProof="0" dirty="0" smtClean="0"/>
              <a:t>Further, there are environmental factors that directly and indirectly influence functioning in the real-world. </a:t>
            </a:r>
          </a:p>
          <a:p>
            <a:pPr defTabSz="966612">
              <a:defRPr/>
            </a:pPr>
            <a:endParaRPr lang="en-US" sz="1000" b="1" noProof="0" dirty="0" smtClean="0">
              <a:solidFill>
                <a:prstClr val="black"/>
              </a:solidFill>
            </a:endParaRPr>
          </a:p>
          <a:p>
            <a:pPr defTabSz="966612">
              <a:defRPr/>
            </a:pPr>
            <a:r>
              <a:rPr lang="en-US" sz="1000" b="1" noProof="0" dirty="0" smtClean="0">
                <a:solidFill>
                  <a:prstClr val="black"/>
                </a:solidFill>
              </a:rPr>
              <a:t>Reference</a:t>
            </a:r>
          </a:p>
          <a:p>
            <a:r>
              <a:rPr lang="en-US" sz="1000" noProof="0" dirty="0" smtClean="0"/>
              <a:t>Harvey PD, </a:t>
            </a:r>
            <a:r>
              <a:rPr lang="en-US" sz="1000" noProof="0" dirty="0" err="1" smtClean="0"/>
              <a:t>Strassnig</a:t>
            </a:r>
            <a:r>
              <a:rPr lang="en-US" sz="1000" noProof="0" dirty="0" smtClean="0"/>
              <a:t> M. </a:t>
            </a:r>
            <a:r>
              <a:rPr lang="en-US" sz="1000" i="1" noProof="0" dirty="0" smtClean="0"/>
              <a:t>World Psychiatry</a:t>
            </a:r>
            <a:r>
              <a:rPr lang="en-US" sz="1000" noProof="0" dirty="0" smtClean="0"/>
              <a:t> 2012;11:73–79. </a:t>
            </a:r>
          </a:p>
          <a:p>
            <a:pPr defTabSz="966612">
              <a:defRPr/>
            </a:pPr>
            <a:endParaRPr lang="en-US" sz="1000" noProof="0" dirty="0" smtClean="0">
              <a:solidFill>
                <a:prstClr val="black"/>
              </a:solidFill>
            </a:endParaRPr>
          </a:p>
          <a:p>
            <a:endParaRPr lang="en-US" sz="1000" noProof="0" dirty="0" smtClean="0"/>
          </a:p>
          <a:p>
            <a:pPr defTabSz="967189">
              <a:defRPr/>
            </a:pPr>
            <a:endParaRPr lang="en-US" sz="1000" i="0" baseline="0" noProof="0" dirty="0" smtClean="0"/>
          </a:p>
        </p:txBody>
      </p:sp>
      <p:sp>
        <p:nvSpPr>
          <p:cNvPr id="4" name="Slide Number Placeholder 3"/>
          <p:cNvSpPr>
            <a:spLocks noGrp="1"/>
          </p:cNvSpPr>
          <p:nvPr>
            <p:ph type="sldNum" sz="quarter" idx="10"/>
          </p:nvPr>
        </p:nvSpPr>
        <p:spPr/>
        <p:txBody>
          <a:bodyPr/>
          <a:lstStyle/>
          <a:p>
            <a:fld id="{5A30DA07-0486-4231-977F-A24CC1379569}"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4013802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9175" cy="3430588"/>
          </a:xfrm>
        </p:spPr>
      </p:sp>
      <p:sp>
        <p:nvSpPr>
          <p:cNvPr id="3" name="Notes Placeholder 2"/>
          <p:cNvSpPr>
            <a:spLocks noGrp="1"/>
          </p:cNvSpPr>
          <p:nvPr>
            <p:ph type="body" idx="1"/>
          </p:nvPr>
        </p:nvSpPr>
        <p:spPr>
          <a:xfrm>
            <a:off x="685801" y="4343400"/>
            <a:ext cx="5486400" cy="9445171"/>
          </a:xfrm>
        </p:spPr>
        <p:txBody>
          <a:bodyPr/>
          <a:lstStyle/>
          <a:p>
            <a:pPr defTabSz="966612">
              <a:defRPr/>
            </a:pPr>
            <a:r>
              <a:rPr lang="en-US" sz="1000" b="1" noProof="0" dirty="0" smtClean="0"/>
              <a:t>Key message: Although many measures of functioning exist, little is known about how these measures help to understand the impact of functional </a:t>
            </a:r>
            <a:r>
              <a:rPr lang="en-US" sz="1000" b="1" noProof="0" dirty="0" err="1" smtClean="0"/>
              <a:t>impairment</a:t>
            </a:r>
            <a:r>
              <a:rPr lang="en-US" sz="1000" b="1" baseline="30000" noProof="0" dirty="0" err="1" smtClean="0"/>
              <a:t>1</a:t>
            </a:r>
            <a:r>
              <a:rPr lang="en-US" sz="1000" b="1" noProof="0" dirty="0" smtClean="0"/>
              <a:t> </a:t>
            </a:r>
          </a:p>
          <a:p>
            <a:pPr marL="285750" indent="-285750" defTabSz="966612">
              <a:buFont typeface="Arial" panose="020B0604020202020204" pitchFamily="34" charset="0"/>
              <a:buChar char="•"/>
              <a:defRPr/>
            </a:pPr>
            <a:r>
              <a:rPr lang="en-US" sz="1000" b="1" noProof="0" dirty="0" smtClean="0"/>
              <a:t>To comprehensively evaluate functional outcome in schizophrenia, a combination of performance-based and other assessment modalities may be required</a:t>
            </a:r>
            <a:r>
              <a:rPr lang="en-US" sz="1000" b="1" baseline="30000" noProof="0" dirty="0" smtClean="0"/>
              <a:t>5</a:t>
            </a:r>
          </a:p>
          <a:p>
            <a:pPr marL="285750" indent="-285750" defTabSz="966612">
              <a:buFont typeface="Arial" panose="020B0604020202020204" pitchFamily="34" charset="0"/>
              <a:buChar char="•"/>
              <a:defRPr/>
            </a:pPr>
            <a:endParaRPr lang="en-US" sz="1000" b="1" noProof="0" dirty="0" smtClean="0"/>
          </a:p>
          <a:p>
            <a:pPr defTabSz="966612">
              <a:defRPr/>
            </a:pPr>
            <a:r>
              <a:rPr lang="en-US" sz="1000" b="1" noProof="0" dirty="0" smtClean="0"/>
              <a:t>Background </a:t>
            </a:r>
          </a:p>
          <a:p>
            <a:pPr marL="285750" indent="-285750" defTabSz="966612">
              <a:buFont typeface="Arial" panose="020B0604020202020204" pitchFamily="34" charset="0"/>
              <a:buChar char="•"/>
              <a:defRPr/>
            </a:pPr>
            <a:r>
              <a:rPr lang="en-US" sz="1000" b="1" noProof="0" dirty="0" smtClean="0"/>
              <a:t>Global Assessment of Functioning (GAF)</a:t>
            </a:r>
            <a:r>
              <a:rPr lang="en-US" sz="1000" b="1" baseline="30000" noProof="0" dirty="0" smtClean="0"/>
              <a:t>2</a:t>
            </a:r>
            <a:endParaRPr lang="en-US" sz="1000" b="1" noProof="0" dirty="0" smtClean="0"/>
          </a:p>
          <a:p>
            <a:pPr marL="742950" lvl="1" indent="-285750" defTabSz="966612">
              <a:buFont typeface="Arial" panose="020B0604020202020204" pitchFamily="34" charset="0"/>
              <a:buChar char="•"/>
              <a:defRPr/>
            </a:pPr>
            <a:r>
              <a:rPr lang="en-US" noProof="0" dirty="0" smtClean="0"/>
              <a:t>The GAF</a:t>
            </a:r>
            <a:r>
              <a:rPr lang="en-US" baseline="0" noProof="0" dirty="0" smtClean="0"/>
              <a:t> </a:t>
            </a:r>
            <a:r>
              <a:rPr lang="en-US" noProof="0" dirty="0" smtClean="0"/>
              <a:t>is a subjective measure based on a clinician's opinion of a patient's level of functioning and has been found to be a reliable and valid tool</a:t>
            </a:r>
          </a:p>
          <a:p>
            <a:pPr marL="742950" lvl="1" indent="-285750" defTabSz="966612">
              <a:buFont typeface="Arial" panose="020B0604020202020204" pitchFamily="34" charset="0"/>
              <a:buChar char="•"/>
              <a:defRPr/>
            </a:pPr>
            <a:r>
              <a:rPr lang="en-US" noProof="0" dirty="0" smtClean="0"/>
              <a:t>Impairments in psychological, social and occupational/school functioning are considered, but those related to physical or environmental limitations are not</a:t>
            </a:r>
          </a:p>
          <a:p>
            <a:pPr marL="742950" lvl="1" indent="-285750" defTabSz="966612">
              <a:buFont typeface="Arial" panose="020B0604020202020204" pitchFamily="34" charset="0"/>
              <a:buChar char="•"/>
              <a:defRPr/>
            </a:pPr>
            <a:r>
              <a:rPr lang="en-US" noProof="0" dirty="0" smtClean="0"/>
              <a:t>The clinical rated scale ranges from 0 (inadequate information) to 100 (superior functioning)</a:t>
            </a:r>
          </a:p>
          <a:p>
            <a:pPr marL="285750" indent="-285750" defTabSz="966612">
              <a:buFont typeface="Arial" panose="020B0604020202020204" pitchFamily="34" charset="0"/>
              <a:buChar char="•"/>
              <a:defRPr/>
            </a:pPr>
            <a:r>
              <a:rPr lang="en-US" sz="1000" b="1" kern="1200" noProof="0" dirty="0" smtClean="0">
                <a:effectLst/>
              </a:rPr>
              <a:t>Personal and Social Performance scale (PSP)</a:t>
            </a:r>
            <a:r>
              <a:rPr lang="en-US" sz="1000" b="1" kern="1200" baseline="30000" noProof="0" dirty="0" smtClean="0">
                <a:effectLst/>
              </a:rPr>
              <a:t>3</a:t>
            </a:r>
            <a:endParaRPr lang="en-US" sz="1000" b="1" kern="1200" noProof="0" dirty="0" smtClean="0">
              <a:effectLst/>
            </a:endParaRPr>
          </a:p>
          <a:p>
            <a:pPr marL="742950" lvl="1" indent="-285750" defTabSz="966612">
              <a:buFont typeface="Arial" panose="020B0604020202020204" pitchFamily="34" charset="0"/>
              <a:buChar char="•"/>
              <a:defRPr/>
            </a:pPr>
            <a:r>
              <a:rPr lang="en-US" kern="1200" noProof="0" dirty="0" smtClean="0">
                <a:effectLst/>
              </a:rPr>
              <a:t>The PSP</a:t>
            </a:r>
            <a:r>
              <a:rPr lang="en-US" kern="1200" baseline="0" noProof="0" dirty="0" smtClean="0">
                <a:effectLst/>
              </a:rPr>
              <a:t> was </a:t>
            </a:r>
            <a:r>
              <a:rPr lang="en-US" kern="1200" noProof="0" dirty="0" smtClean="0">
                <a:effectLst/>
              </a:rPr>
              <a:t>developed</a:t>
            </a:r>
            <a:r>
              <a:rPr lang="en-US" kern="1200" baseline="0" noProof="0" dirty="0" smtClean="0">
                <a:effectLst/>
              </a:rPr>
              <a:t> through focus groups and reliability studies</a:t>
            </a:r>
          </a:p>
          <a:p>
            <a:pPr marL="742950" lvl="1" indent="-285750" defTabSz="966612">
              <a:buFont typeface="Arial" panose="020B0604020202020204" pitchFamily="34" charset="0"/>
              <a:buChar char="•"/>
              <a:defRPr/>
            </a:pPr>
            <a:r>
              <a:rPr lang="en-US" kern="1200" baseline="0" noProof="0" dirty="0" smtClean="0">
                <a:effectLst/>
              </a:rPr>
              <a:t>27 different areas of personal and social dysfunction </a:t>
            </a:r>
            <a:r>
              <a:rPr lang="en-US" noProof="0" dirty="0" smtClean="0"/>
              <a:t> were identified by focus groups and </a:t>
            </a:r>
            <a:r>
              <a:rPr lang="en-US" kern="1200" baseline="0" noProof="0" dirty="0" smtClean="0">
                <a:effectLst/>
              </a:rPr>
              <a:t>these were incorporated into four domains (“socially useful activities”, “personal and social relationships”, “self-care”, and “disturbing and aggressive behaviors”)</a:t>
            </a:r>
          </a:p>
          <a:p>
            <a:pPr marL="742950" lvl="1" indent="-285750" defTabSz="966612">
              <a:buFont typeface="Arial" panose="020B0604020202020204" pitchFamily="34" charset="0"/>
              <a:buChar char="•"/>
              <a:defRPr/>
            </a:pPr>
            <a:r>
              <a:rPr lang="en-US" kern="1200" baseline="0" noProof="0" dirty="0" smtClean="0">
                <a:effectLst/>
              </a:rPr>
              <a:t>PSP provides an overall rating score from 1 to 100, with higher scores representing better personal and social functioning</a:t>
            </a:r>
          </a:p>
          <a:p>
            <a:pPr marL="285750" indent="-285750" defTabSz="966612">
              <a:buFont typeface="Arial" panose="020B0604020202020204" pitchFamily="34" charset="0"/>
              <a:buChar char="•"/>
              <a:defRPr/>
            </a:pPr>
            <a:r>
              <a:rPr lang="en-US" b="1" kern="1200" noProof="0" dirty="0" smtClean="0">
                <a:solidFill>
                  <a:schemeClr val="dk1"/>
                </a:solidFill>
              </a:rPr>
              <a:t>University of California San Diego Performance-Based Skills Assessment (UPSA)</a:t>
            </a:r>
            <a:r>
              <a:rPr lang="en-US" b="1" kern="1200" baseline="30000" noProof="0" dirty="0" smtClean="0">
                <a:solidFill>
                  <a:schemeClr val="dk1"/>
                </a:solidFill>
              </a:rPr>
              <a:t>4</a:t>
            </a:r>
            <a:endParaRPr lang="en-US" b="1" kern="1200" noProof="0" dirty="0" smtClean="0">
              <a:solidFill>
                <a:schemeClr val="dk1"/>
              </a:solidFill>
            </a:endParaRPr>
          </a:p>
          <a:p>
            <a:pPr marL="742950" lvl="1" indent="-285750" defTabSz="966612">
              <a:buFont typeface="Arial" panose="020B0604020202020204" pitchFamily="34" charset="0"/>
              <a:buChar char="•"/>
              <a:defRPr/>
            </a:pPr>
            <a:r>
              <a:rPr lang="en-US" noProof="0" dirty="0" smtClean="0">
                <a:solidFill>
                  <a:schemeClr val="dk1"/>
                </a:solidFill>
              </a:rPr>
              <a:t>T</a:t>
            </a:r>
            <a:r>
              <a:rPr lang="en-US" kern="1200" noProof="0" dirty="0" smtClean="0">
                <a:solidFill>
                  <a:schemeClr val="dk1"/>
                </a:solidFill>
              </a:rPr>
              <a:t>he </a:t>
            </a:r>
            <a:r>
              <a:rPr lang="en-US" kern="1200" noProof="0" dirty="0" err="1" smtClean="0">
                <a:solidFill>
                  <a:schemeClr val="dk1"/>
                </a:solidFill>
              </a:rPr>
              <a:t>UPSA</a:t>
            </a:r>
            <a:r>
              <a:rPr lang="en-US" kern="1200" noProof="0" dirty="0" smtClean="0">
                <a:solidFill>
                  <a:schemeClr val="dk1"/>
                </a:solidFill>
              </a:rPr>
              <a:t> is a performance-based measure of capacity</a:t>
            </a:r>
            <a:r>
              <a:rPr lang="en-US" kern="1200" baseline="0" noProof="0" dirty="0" smtClean="0">
                <a:solidFill>
                  <a:schemeClr val="dk1"/>
                </a:solidFill>
              </a:rPr>
              <a:t> to perform everyday functioning</a:t>
            </a:r>
          </a:p>
          <a:p>
            <a:pPr marL="742950" lvl="1" indent="-285750" defTabSz="966612">
              <a:buFont typeface="Arial" panose="020B0604020202020204" pitchFamily="34" charset="0"/>
              <a:buChar char="•"/>
              <a:defRPr/>
            </a:pPr>
            <a:r>
              <a:rPr lang="en-US" noProof="0" dirty="0" smtClean="0">
                <a:solidFill>
                  <a:schemeClr val="dk1"/>
                </a:solidFill>
              </a:rPr>
              <a:t>P</a:t>
            </a:r>
            <a:r>
              <a:rPr lang="en-US" kern="1200" noProof="0" dirty="0" smtClean="0">
                <a:solidFill>
                  <a:schemeClr val="dk1"/>
                </a:solidFill>
              </a:rPr>
              <a:t>atient</a:t>
            </a:r>
            <a:r>
              <a:rPr lang="en-US" kern="1200" baseline="0" noProof="0" dirty="0" smtClean="0">
                <a:solidFill>
                  <a:schemeClr val="dk1"/>
                </a:solidFill>
              </a:rPr>
              <a:t> performance in 5 domains is assessed (Household Chores; Communication; Finance; Transportation; and Planning Recreational Activities)</a:t>
            </a:r>
          </a:p>
          <a:p>
            <a:pPr marL="742950" lvl="1" indent="-285750" defTabSz="966612">
              <a:buFont typeface="Arial" panose="020B0604020202020204" pitchFamily="34" charset="0"/>
              <a:buChar char="•"/>
              <a:defRPr/>
            </a:pPr>
            <a:r>
              <a:rPr lang="en-US" noProof="0" dirty="0" smtClean="0">
                <a:solidFill>
                  <a:schemeClr val="dk1"/>
                </a:solidFill>
              </a:rPr>
              <a:t>The total time required to complete the </a:t>
            </a:r>
            <a:r>
              <a:rPr lang="en-US" noProof="0" dirty="0" err="1" smtClean="0">
                <a:solidFill>
                  <a:schemeClr val="dk1"/>
                </a:solidFill>
              </a:rPr>
              <a:t>UPSA</a:t>
            </a:r>
            <a:r>
              <a:rPr lang="en-US" noProof="0" dirty="0" smtClean="0">
                <a:solidFill>
                  <a:schemeClr val="dk1"/>
                </a:solidFill>
              </a:rPr>
              <a:t> is ~30 minutes</a:t>
            </a:r>
            <a:endParaRPr lang="en-US" kern="1200" baseline="0" noProof="0" dirty="0" smtClean="0">
              <a:solidFill>
                <a:schemeClr val="dk1"/>
              </a:solidFill>
            </a:endParaRPr>
          </a:p>
          <a:p>
            <a:pPr marL="742950" lvl="1" indent="-285750" defTabSz="966612">
              <a:buFont typeface="Arial" panose="020B0604020202020204" pitchFamily="34" charset="0"/>
              <a:buChar char="•"/>
              <a:defRPr/>
            </a:pPr>
            <a:r>
              <a:rPr lang="en-US" kern="1200" baseline="0" noProof="0" dirty="0" smtClean="0">
                <a:solidFill>
                  <a:schemeClr val="dk1"/>
                </a:solidFill>
              </a:rPr>
              <a:t>Total scores for each subscale are calculated by transforming raw scores into a 0–10 scale, yielding comparable scores on each scale. Each score is multiplied by 2 to give a 100-point summary score</a:t>
            </a:r>
            <a:endParaRPr lang="en-US" noProof="0" dirty="0" smtClean="0">
              <a:solidFill>
                <a:schemeClr val="dk1"/>
              </a:solidFill>
            </a:endParaRPr>
          </a:p>
          <a:p>
            <a:pPr marL="742950" lvl="1" indent="-285750" defTabSz="966612">
              <a:buFont typeface="Arial" panose="020B0604020202020204" pitchFamily="34" charset="0"/>
              <a:buChar char="•"/>
              <a:defRPr/>
            </a:pPr>
            <a:endParaRPr lang="en-US" sz="1000" b="1" noProof="0" dirty="0" smtClean="0"/>
          </a:p>
          <a:p>
            <a:pPr defTabSz="966612">
              <a:defRPr/>
            </a:pPr>
            <a:r>
              <a:rPr lang="en-US" sz="1000" b="1" noProof="0" dirty="0" smtClean="0"/>
              <a:t>References</a:t>
            </a:r>
          </a:p>
          <a:p>
            <a:pPr marL="228600" marR="0" lvl="0" indent="-228600" algn="l" defTabSz="914400" rtl="0" eaLnBrk="1" fontAlgn="auto" latinLnBrk="0" hangingPunct="1">
              <a:lnSpc>
                <a:spcPct val="100000"/>
              </a:lnSpc>
              <a:spcBef>
                <a:spcPts val="0"/>
              </a:spcBef>
              <a:spcAft>
                <a:spcPts val="0"/>
              </a:spcAft>
              <a:buSzPct val="100000"/>
              <a:buFont typeface="Arial" panose="020B0604020202020204" pitchFamily="34" charset="0"/>
              <a:buAutoNum type="arabicPeriod"/>
              <a:tabLst/>
              <a:defRPr/>
            </a:pPr>
            <a:r>
              <a:rPr kumimoji="0" lang="en-US" sz="1000" b="0" i="0" u="none" strike="noStrike" kern="1200" cap="none" spc="0" normalizeH="0" baseline="0" noProof="0" dirty="0" smtClean="0">
                <a:ln>
                  <a:noFill/>
                </a:ln>
                <a:solidFill>
                  <a:srgbClr val="000000"/>
                </a:solidFill>
                <a:effectLst/>
                <a:uLnTx/>
                <a:uFillTx/>
              </a:rPr>
              <a:t>Wilson C, et al. </a:t>
            </a:r>
            <a:r>
              <a:rPr kumimoji="0" lang="en-US" sz="1000" b="0" i="1" u="none" strike="noStrike" kern="1200" cap="none" spc="0" normalizeH="0" baseline="0" noProof="0" dirty="0" smtClean="0">
                <a:ln>
                  <a:noFill/>
                </a:ln>
                <a:solidFill>
                  <a:srgbClr val="000000"/>
                </a:solidFill>
                <a:effectLst/>
                <a:uLnTx/>
                <a:uFillTx/>
              </a:rPr>
              <a:t>Early </a:t>
            </a:r>
            <a:r>
              <a:rPr kumimoji="0" lang="en-US" sz="1000" b="0" i="1" u="none" strike="noStrike" kern="1200" cap="none" spc="0" normalizeH="0" baseline="0" noProof="0" dirty="0" err="1" smtClean="0">
                <a:ln>
                  <a:noFill/>
                </a:ln>
                <a:solidFill>
                  <a:srgbClr val="000000"/>
                </a:solidFill>
                <a:effectLst/>
                <a:uLnTx/>
                <a:uFillTx/>
              </a:rPr>
              <a:t>Interv</a:t>
            </a:r>
            <a:r>
              <a:rPr kumimoji="0" lang="en-US" sz="1000" b="0" i="1" u="none" strike="noStrike" kern="1200" cap="none" spc="0" normalizeH="0" baseline="0" noProof="0" dirty="0" smtClean="0">
                <a:ln>
                  <a:noFill/>
                </a:ln>
                <a:solidFill>
                  <a:srgbClr val="000000"/>
                </a:solidFill>
                <a:effectLst/>
                <a:uLnTx/>
                <a:uFillTx/>
              </a:rPr>
              <a:t> Psychiatry</a:t>
            </a:r>
            <a:r>
              <a:rPr kumimoji="0" lang="en-US" sz="1000" b="0" i="0" u="none" strike="noStrike" kern="1200" cap="none" spc="0" normalizeH="0" baseline="0" noProof="0" dirty="0" smtClean="0">
                <a:ln>
                  <a:noFill/>
                </a:ln>
                <a:solidFill>
                  <a:srgbClr val="000000"/>
                </a:solidFill>
                <a:effectLst/>
                <a:uLnTx/>
                <a:uFillTx/>
              </a:rPr>
              <a:t>. 2016;10(1):81–7.</a:t>
            </a:r>
          </a:p>
          <a:p>
            <a:pPr marL="228600" marR="0" lvl="0" indent="-228600" algn="l" defTabSz="914400" rtl="0" eaLnBrk="1" fontAlgn="auto" latinLnBrk="0" hangingPunct="1">
              <a:lnSpc>
                <a:spcPct val="100000"/>
              </a:lnSpc>
              <a:spcBef>
                <a:spcPts val="0"/>
              </a:spcBef>
              <a:spcAft>
                <a:spcPts val="0"/>
              </a:spcAft>
              <a:buSzPct val="100000"/>
              <a:buFont typeface="Arial" panose="020B0604020202020204" pitchFamily="34" charset="0"/>
              <a:buAutoNum type="arabicPeriod"/>
              <a:tabLst/>
              <a:defRPr/>
            </a:pPr>
            <a:r>
              <a:rPr kumimoji="0" lang="en-US" sz="1000" b="0" i="0" u="none" strike="noStrike" kern="1200" cap="none" spc="0" normalizeH="0" baseline="0" noProof="0" dirty="0" smtClean="0">
                <a:ln>
                  <a:noFill/>
                </a:ln>
                <a:solidFill>
                  <a:srgbClr val="000000"/>
                </a:solidFill>
                <a:effectLst/>
                <a:uLnTx/>
                <a:uFillTx/>
              </a:rPr>
              <a:t>Robertson DA, et al. </a:t>
            </a:r>
            <a:r>
              <a:rPr kumimoji="0" lang="en-US" sz="1000" b="0" i="1" u="none" strike="noStrike" kern="1200" cap="none" spc="0" normalizeH="0" baseline="0" noProof="0" dirty="0" err="1" smtClean="0">
                <a:ln>
                  <a:noFill/>
                </a:ln>
                <a:solidFill>
                  <a:srgbClr val="000000"/>
                </a:solidFill>
                <a:effectLst/>
                <a:uLnTx/>
                <a:uFillTx/>
              </a:rPr>
              <a:t>Schizophr</a:t>
            </a:r>
            <a:r>
              <a:rPr kumimoji="0" lang="en-US" sz="1000" b="0" i="1" u="none" strike="noStrike" kern="1200" cap="none" spc="0" normalizeH="0" baseline="0" noProof="0" dirty="0" smtClean="0">
                <a:ln>
                  <a:noFill/>
                </a:ln>
                <a:solidFill>
                  <a:srgbClr val="000000"/>
                </a:solidFill>
                <a:effectLst/>
                <a:uLnTx/>
                <a:uFillTx/>
              </a:rPr>
              <a:t> Res</a:t>
            </a:r>
            <a:r>
              <a:rPr kumimoji="0" lang="en-US" sz="1000" b="0" i="0" u="none" strike="noStrike" kern="1200" cap="none" spc="0" normalizeH="0" baseline="0" noProof="0" dirty="0" smtClean="0">
                <a:ln>
                  <a:noFill/>
                </a:ln>
                <a:solidFill>
                  <a:srgbClr val="000000"/>
                </a:solidFill>
                <a:effectLst/>
                <a:uLnTx/>
                <a:uFillTx/>
              </a:rPr>
              <a:t>. 2013;146(1–3):363–5. </a:t>
            </a:r>
          </a:p>
          <a:p>
            <a:pPr marL="228600" marR="0" lvl="0" indent="-228600" algn="l" defTabSz="914400" rtl="0" eaLnBrk="1" fontAlgn="auto" latinLnBrk="0" hangingPunct="1">
              <a:lnSpc>
                <a:spcPct val="100000"/>
              </a:lnSpc>
              <a:spcBef>
                <a:spcPts val="0"/>
              </a:spcBef>
              <a:spcAft>
                <a:spcPts val="0"/>
              </a:spcAft>
              <a:buSzPct val="100000"/>
              <a:buFont typeface="Arial" panose="020B0604020202020204" pitchFamily="34" charset="0"/>
              <a:buAutoNum type="arabicPeriod"/>
              <a:tabLst/>
              <a:defRPr/>
            </a:pPr>
            <a:r>
              <a:rPr kumimoji="0" lang="en-US" sz="1000" b="0" i="0" u="none" strike="noStrike" kern="1200" cap="none" spc="0" normalizeH="0" baseline="0" noProof="0" dirty="0" smtClean="0">
                <a:ln>
                  <a:noFill/>
                </a:ln>
                <a:solidFill>
                  <a:srgbClr val="000000"/>
                </a:solidFill>
                <a:effectLst/>
                <a:uLnTx/>
                <a:uFillTx/>
              </a:rPr>
              <a:t>Nasrallah H, et al. </a:t>
            </a:r>
            <a:r>
              <a:rPr kumimoji="0" lang="en-US" sz="1000" b="0" i="1" u="none" strike="noStrike" kern="1200" cap="none" spc="0" normalizeH="0" baseline="0" noProof="0" dirty="0" smtClean="0">
                <a:ln>
                  <a:noFill/>
                </a:ln>
                <a:solidFill>
                  <a:srgbClr val="000000"/>
                </a:solidFill>
                <a:effectLst/>
                <a:uLnTx/>
                <a:uFillTx/>
              </a:rPr>
              <a:t>Psychiatry Res</a:t>
            </a:r>
            <a:r>
              <a:rPr kumimoji="0" lang="en-US" sz="1000" b="0" i="0" u="none" strike="noStrike" kern="1200" cap="none" spc="0" normalizeH="0" baseline="0" noProof="0" dirty="0" smtClean="0">
                <a:ln>
                  <a:noFill/>
                </a:ln>
                <a:solidFill>
                  <a:srgbClr val="000000"/>
                </a:solidFill>
                <a:effectLst/>
                <a:uLnTx/>
                <a:uFillTx/>
              </a:rPr>
              <a:t>. 2008;161(2):213–24. </a:t>
            </a:r>
          </a:p>
          <a:p>
            <a:pPr marL="228600" marR="0" lvl="0" indent="-228600" algn="l" defTabSz="914400" rtl="0" eaLnBrk="1" fontAlgn="auto" latinLnBrk="0" hangingPunct="1">
              <a:lnSpc>
                <a:spcPct val="100000"/>
              </a:lnSpc>
              <a:spcBef>
                <a:spcPts val="0"/>
              </a:spcBef>
              <a:spcAft>
                <a:spcPts val="0"/>
              </a:spcAft>
              <a:buSzPct val="100000"/>
              <a:buFont typeface="Arial" panose="020B0604020202020204" pitchFamily="34" charset="0"/>
              <a:buAutoNum type="arabicPeriod"/>
              <a:tabLst/>
              <a:defRPr/>
            </a:pPr>
            <a:r>
              <a:rPr kumimoji="0" lang="en-US" sz="1000" b="0" i="0" u="none" strike="noStrike" kern="1200" cap="none" spc="0" normalizeH="0" baseline="0" noProof="0" dirty="0" smtClean="0">
                <a:ln>
                  <a:noFill/>
                </a:ln>
                <a:solidFill>
                  <a:srgbClr val="000000"/>
                </a:solidFill>
                <a:effectLst/>
                <a:uLnTx/>
                <a:uFillTx/>
              </a:rPr>
              <a:t>Patterson TL, et al. </a:t>
            </a:r>
            <a:r>
              <a:rPr kumimoji="0" lang="en-US" sz="1000" b="0" i="1" u="none" strike="noStrike" kern="1200" cap="none" spc="0" normalizeH="0" baseline="0" noProof="0" dirty="0" err="1" smtClean="0">
                <a:ln>
                  <a:noFill/>
                </a:ln>
                <a:solidFill>
                  <a:srgbClr val="000000"/>
                </a:solidFill>
                <a:effectLst/>
                <a:uLnTx/>
                <a:uFillTx/>
              </a:rPr>
              <a:t>Schizophr</a:t>
            </a:r>
            <a:r>
              <a:rPr kumimoji="0" lang="en-US" sz="1000" b="0" i="1" u="none" strike="noStrike" kern="1200" cap="none" spc="0" normalizeH="0" baseline="0" noProof="0" dirty="0" smtClean="0">
                <a:ln>
                  <a:noFill/>
                </a:ln>
                <a:solidFill>
                  <a:srgbClr val="000000"/>
                </a:solidFill>
                <a:effectLst/>
                <a:uLnTx/>
                <a:uFillTx/>
              </a:rPr>
              <a:t> Bull.</a:t>
            </a:r>
            <a:r>
              <a:rPr kumimoji="0" lang="en-US" sz="1000" b="0" i="0" u="none" strike="noStrike" kern="1200" cap="none" spc="0" normalizeH="0" baseline="0" noProof="0" dirty="0" smtClean="0">
                <a:ln>
                  <a:noFill/>
                </a:ln>
                <a:solidFill>
                  <a:srgbClr val="000000"/>
                </a:solidFill>
                <a:effectLst/>
                <a:uLnTx/>
                <a:uFillTx/>
              </a:rPr>
              <a:t> 2001;27(2):235–45.</a:t>
            </a:r>
            <a:endParaRPr kumimoji="0" lang="en-US" sz="1000" b="0" i="0" u="none" strike="noStrike" kern="1200" cap="none" spc="0" normalizeH="0" baseline="0" noProof="0" dirty="0" smtClean="0">
              <a:ln>
                <a:noFill/>
              </a:ln>
              <a:solidFill>
                <a:schemeClr val="tx1"/>
              </a:solidFill>
              <a:effectLst/>
              <a:uLnTx/>
              <a:uFillTx/>
            </a:endParaRPr>
          </a:p>
          <a:p>
            <a:pPr marL="228600" marR="0" lvl="0" indent="-228600" algn="l" defTabSz="914400" rtl="0" eaLnBrk="1" fontAlgn="auto" latinLnBrk="0" hangingPunct="1">
              <a:lnSpc>
                <a:spcPct val="100000"/>
              </a:lnSpc>
              <a:spcBef>
                <a:spcPts val="0"/>
              </a:spcBef>
              <a:spcAft>
                <a:spcPts val="0"/>
              </a:spcAft>
              <a:buSzPct val="100000"/>
              <a:buFont typeface="Arial" panose="020B0604020202020204" pitchFamily="34" charset="0"/>
              <a:buAutoNum type="arabicPeriod"/>
              <a:tabLst/>
              <a:defRPr/>
            </a:pPr>
            <a:r>
              <a:rPr lang="en-US" sz="1000" noProof="0" dirty="0" err="1" smtClean="0"/>
              <a:t>McKibbin</a:t>
            </a:r>
            <a:r>
              <a:rPr lang="en-US" sz="1000" noProof="0" dirty="0" smtClean="0"/>
              <a:t> CL, et al. </a:t>
            </a:r>
            <a:r>
              <a:rPr lang="en-US" sz="1000" i="1" noProof="0" dirty="0" err="1" smtClean="0"/>
              <a:t>Schizophr</a:t>
            </a:r>
            <a:r>
              <a:rPr lang="en-US" sz="1000" i="1" noProof="0" dirty="0" smtClean="0"/>
              <a:t> Res</a:t>
            </a:r>
            <a:r>
              <a:rPr lang="en-US" sz="1000" noProof="0" dirty="0" smtClean="0"/>
              <a:t>. 2004;72(1):53–67.</a:t>
            </a:r>
          </a:p>
          <a:p>
            <a:endParaRPr lang="en-US" sz="1000" noProof="0" dirty="0"/>
          </a:p>
        </p:txBody>
      </p:sp>
      <p:sp>
        <p:nvSpPr>
          <p:cNvPr id="4" name="Slide Number Placeholder 3"/>
          <p:cNvSpPr>
            <a:spLocks noGrp="1"/>
          </p:cNvSpPr>
          <p:nvPr>
            <p:ph type="sldNum" sz="quarter" idx="10"/>
          </p:nvPr>
        </p:nvSpPr>
        <p:spPr/>
        <p:txBody>
          <a:bodyPr/>
          <a:lstStyle/>
          <a:p>
            <a:fld id="{4744E816-5A9D-4A73-B2E3-141BFF43CCDF}"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2016582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9175" cy="3430588"/>
          </a:xfrm>
        </p:spPr>
      </p:sp>
      <p:sp>
        <p:nvSpPr>
          <p:cNvPr id="3" name="Notes Placeholder 2"/>
          <p:cNvSpPr>
            <a:spLocks noGrp="1"/>
          </p:cNvSpPr>
          <p:nvPr>
            <p:ph type="body" idx="1"/>
          </p:nvPr>
        </p:nvSpPr>
        <p:spPr>
          <a:xfrm>
            <a:off x="685801" y="4343400"/>
            <a:ext cx="5486400" cy="9445171"/>
          </a:xfrm>
        </p:spPr>
        <p:txBody>
          <a:bodyPr/>
          <a:lstStyle/>
          <a:p>
            <a:pPr defTabSz="966612">
              <a:defRPr/>
            </a:pPr>
            <a:r>
              <a:rPr lang="en-US" sz="1000" b="1" noProof="0" dirty="0" smtClean="0"/>
              <a:t>Key message: Quality of life </a:t>
            </a:r>
            <a:r>
              <a:rPr lang="en-GB" sz="1000" b="1" noProof="0" dirty="0" smtClean="0"/>
              <a:t>can be measured using different scales</a:t>
            </a:r>
            <a:endParaRPr lang="en-US" sz="1000" b="1" noProof="0" dirty="0" smtClean="0"/>
          </a:p>
          <a:p>
            <a:pPr defTabSz="966612">
              <a:defRPr/>
            </a:pPr>
            <a:endParaRPr lang="en-US" sz="1000" b="1" noProof="0" dirty="0" smtClean="0"/>
          </a:p>
          <a:p>
            <a:pPr defTabSz="966612">
              <a:defRPr/>
            </a:pPr>
            <a:r>
              <a:rPr lang="en-US" sz="1000" b="1" noProof="0" dirty="0" smtClean="0"/>
              <a:t>Background </a:t>
            </a:r>
          </a:p>
          <a:p>
            <a:pPr marL="285750" marR="0" indent="-2857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noProof="0" dirty="0" err="1" smtClean="0"/>
              <a:t>Heinrichs</a:t>
            </a:r>
            <a:r>
              <a:rPr lang="en-US" sz="1000" b="1" noProof="0" dirty="0" smtClean="0"/>
              <a:t>-Carpenter Quality of Life Scale (QLS)</a:t>
            </a:r>
            <a:r>
              <a:rPr lang="en-US" sz="1000" b="1" baseline="30000" noProof="0" dirty="0" smtClean="0"/>
              <a:t>1,2</a:t>
            </a:r>
            <a:endParaRPr lang="en-US" sz="1000" b="1" noProof="0" dirty="0" smtClean="0"/>
          </a:p>
          <a:p>
            <a:pPr marL="742950" lvl="1" indent="-285750" defTabSz="966612">
              <a:buFont typeface="Arial" panose="020B0604020202020204" pitchFamily="34" charset="0"/>
              <a:buChar char="•"/>
              <a:defRPr/>
            </a:pPr>
            <a:r>
              <a:rPr lang="en-US" b="0" noProof="0" dirty="0" smtClean="0"/>
              <a:t>The</a:t>
            </a:r>
            <a:r>
              <a:rPr lang="en-US" b="0" baseline="0" noProof="0" dirty="0" smtClean="0"/>
              <a:t> </a:t>
            </a:r>
            <a:r>
              <a:rPr lang="en-US" b="0" baseline="0" noProof="0" dirty="0" err="1" smtClean="0"/>
              <a:t>QLS</a:t>
            </a:r>
            <a:r>
              <a:rPr lang="en-US" b="0" baseline="0" noProof="0" dirty="0" smtClean="0"/>
              <a:t> balances subjective questions regarding life satisfaction and occupational role </a:t>
            </a:r>
            <a:r>
              <a:rPr lang="en-US" noProof="0" dirty="0" smtClean="0"/>
              <a:t>functioning</a:t>
            </a:r>
          </a:p>
          <a:p>
            <a:pPr marL="742950" lvl="1" indent="-285750" defTabSz="966612">
              <a:buFont typeface="Arial" panose="020B0604020202020204" pitchFamily="34" charset="0"/>
              <a:buChar char="•"/>
              <a:defRPr/>
            </a:pPr>
            <a:r>
              <a:rPr lang="en-US" noProof="0" dirty="0" smtClean="0"/>
              <a:t>It consists of a 21-item scale, with behavioral anchors presented for each item, scored on a 0 (severe impairment) to 6 (high functioning) scale  </a:t>
            </a:r>
          </a:p>
          <a:p>
            <a:pPr marL="742950" lvl="1" indent="-285750" defTabSz="966612">
              <a:buFont typeface="Arial" panose="020B0604020202020204" pitchFamily="34" charset="0"/>
              <a:buChar char="•"/>
              <a:defRPr/>
            </a:pPr>
            <a:r>
              <a:rPr lang="en-US" noProof="0" dirty="0" smtClean="0"/>
              <a:t>The four independent theoretical constructs assessed are </a:t>
            </a:r>
            <a:r>
              <a:rPr lang="en-US" noProof="0" dirty="0" smtClean="0">
                <a:solidFill>
                  <a:schemeClr val="dk1"/>
                </a:solidFill>
              </a:rPr>
              <a:t>intrapsychic foundations (measures related to sense of purpose and motivation), interpersonal relations (examining social experience), instrumental role (related to work functioning), common objects and activities (which measures engagement in the community by possession of common objects and participation in a range of activities)</a:t>
            </a:r>
            <a:endParaRPr lang="en-US" b="0" baseline="0" noProof="0" dirty="0" smtClean="0"/>
          </a:p>
          <a:p>
            <a:pPr marL="742950" lvl="1" indent="-285750" defTabSz="966612">
              <a:buFont typeface="Arial" panose="020B0604020202020204" pitchFamily="34" charset="0"/>
              <a:buChar char="•"/>
              <a:defRPr/>
            </a:pPr>
            <a:r>
              <a:rPr lang="en-US" b="0" baseline="0" noProof="0" dirty="0" smtClean="0"/>
              <a:t>When administered by a trained clinician as a semi-structured interview, the scale provides information on symptoms and functioning during the 4 weeks prior to assessment</a:t>
            </a:r>
          </a:p>
          <a:p>
            <a:pPr marL="285750" marR="0" lvl="0" indent="-2857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kern="1200" noProof="0" dirty="0" smtClean="0">
                <a:solidFill>
                  <a:schemeClr val="dk1"/>
                </a:solidFill>
                <a:effectLst/>
                <a:latin typeface="+mn-lt"/>
                <a:ea typeface="+mn-ea"/>
                <a:cs typeface="+mn-cs"/>
              </a:rPr>
              <a:t>Health-related quality of life among people with schizophrenia</a:t>
            </a:r>
            <a:r>
              <a:rPr lang="en-US" sz="1000" b="1" i="0" kern="1200" baseline="0" noProof="0" dirty="0" smtClean="0">
                <a:solidFill>
                  <a:schemeClr val="dk1"/>
                </a:solidFill>
                <a:effectLst/>
                <a:latin typeface="+mn-lt"/>
                <a:ea typeface="+mn-ea"/>
                <a:cs typeface="+mn-cs"/>
              </a:rPr>
              <a:t> (S-</a:t>
            </a:r>
            <a:r>
              <a:rPr lang="en-US" sz="1000" b="1" i="0" kern="1200" baseline="0" noProof="0" dirty="0" err="1" smtClean="0">
                <a:solidFill>
                  <a:schemeClr val="dk1"/>
                </a:solidFill>
                <a:effectLst/>
                <a:latin typeface="+mn-lt"/>
                <a:ea typeface="+mn-ea"/>
                <a:cs typeface="+mn-cs"/>
              </a:rPr>
              <a:t>QoL</a:t>
            </a:r>
            <a:r>
              <a:rPr lang="en-US" sz="1000" b="1" i="0" kern="1200" baseline="0" noProof="0" dirty="0" smtClean="0">
                <a:solidFill>
                  <a:schemeClr val="dk1"/>
                </a:solidFill>
                <a:effectLst/>
                <a:latin typeface="+mn-lt"/>
                <a:ea typeface="+mn-ea"/>
                <a:cs typeface="+mn-cs"/>
              </a:rPr>
              <a:t>)</a:t>
            </a:r>
            <a:r>
              <a:rPr lang="en-US" sz="1000" b="1" i="0" kern="1200" baseline="30000" noProof="0" dirty="0" smtClean="0">
                <a:solidFill>
                  <a:schemeClr val="dk1"/>
                </a:solidFill>
                <a:effectLst/>
                <a:latin typeface="+mn-lt"/>
                <a:ea typeface="+mn-ea"/>
                <a:cs typeface="+mn-cs"/>
              </a:rPr>
              <a:t>3</a:t>
            </a:r>
            <a:endParaRPr lang="en-US" sz="1000" b="1" i="0" kern="1200" noProof="0" dirty="0" smtClean="0">
              <a:solidFill>
                <a:schemeClr val="dk1"/>
              </a:solidFill>
              <a:effectLst/>
              <a:latin typeface="+mn-lt"/>
              <a:ea typeface="+mn-ea"/>
              <a:cs typeface="+mn-cs"/>
            </a:endParaRPr>
          </a:p>
          <a:p>
            <a:pPr marL="742950" lvl="1" indent="-285750" defTabSz="966612">
              <a:buFont typeface="Arial" panose="020B0604020202020204" pitchFamily="34" charset="0"/>
              <a:buChar char="•"/>
              <a:defRPr/>
            </a:pPr>
            <a:r>
              <a:rPr lang="en-GB" b="0" baseline="0" noProof="0" dirty="0" smtClean="0"/>
              <a:t>The S-</a:t>
            </a:r>
            <a:r>
              <a:rPr lang="en-GB" b="0" baseline="0" noProof="0" dirty="0" err="1" smtClean="0"/>
              <a:t>QoL</a:t>
            </a:r>
            <a:r>
              <a:rPr lang="en-GB" b="0" baseline="0" noProof="0" dirty="0" smtClean="0"/>
              <a:t>, based on </a:t>
            </a:r>
            <a:r>
              <a:rPr lang="en-GB" b="0" baseline="0" noProof="0" dirty="0" err="1" smtClean="0"/>
              <a:t>Calman’s</a:t>
            </a:r>
            <a:r>
              <a:rPr lang="en-GB" b="0" baseline="0" noProof="0" dirty="0" smtClean="0"/>
              <a:t> approach to the subject’s point of view, is a multidimensional instrument that is sensitive to change</a:t>
            </a:r>
          </a:p>
          <a:p>
            <a:pPr marL="742950" lvl="1" indent="-285750" defTabSz="966612">
              <a:buFont typeface="Arial" panose="020B0604020202020204" pitchFamily="34" charset="0"/>
              <a:buChar char="•"/>
              <a:defRPr/>
            </a:pPr>
            <a:r>
              <a:rPr lang="en-GB" b="0" baseline="0" noProof="0" dirty="0" smtClean="0"/>
              <a:t>It consists of a 41-item questionnaire with eight subscales (psychological well-being, self-esteem, family relationships, relationships with friends, resilience, physical well-being, autonomy and sentimental life) and a total score</a:t>
            </a:r>
          </a:p>
          <a:p>
            <a:pPr marL="742950" lvl="1" indent="-285750" defTabSz="966612">
              <a:buFont typeface="Arial" panose="020B0604020202020204" pitchFamily="34" charset="0"/>
              <a:buChar char="•"/>
              <a:defRPr/>
            </a:pPr>
            <a:r>
              <a:rPr lang="en-GB" b="0" baseline="0" noProof="0" dirty="0" smtClean="0"/>
              <a:t>Each item is scored on </a:t>
            </a:r>
            <a:r>
              <a:rPr lang="en-GB" sz="1000" b="0" i="0" u="none" strike="noStrike" kern="1200" baseline="0" dirty="0" smtClean="0">
                <a:solidFill>
                  <a:schemeClr val="tx1"/>
                </a:solidFill>
                <a:latin typeface="+mn-lt"/>
                <a:ea typeface="+mn-ea"/>
                <a:cs typeface="+mn-cs"/>
              </a:rPr>
              <a:t>a five-point Likert scale, anchored at the ends from 1 (less than expected) to 5 (more than expected). The negatively worded item scores are reversed</a:t>
            </a:r>
          </a:p>
          <a:p>
            <a:pPr marL="742950" lvl="1" indent="-285750" defTabSz="966612">
              <a:buFont typeface="Arial" panose="020B0604020202020204" pitchFamily="34" charset="0"/>
              <a:buChar char="•"/>
              <a:defRPr/>
            </a:pPr>
            <a:r>
              <a:rPr lang="en-GB" sz="1000" b="0" i="0" u="none" strike="noStrike" kern="1200" baseline="0" dirty="0" smtClean="0">
                <a:solidFill>
                  <a:schemeClr val="tx1"/>
                </a:solidFill>
                <a:latin typeface="+mn-lt"/>
                <a:ea typeface="+mn-ea"/>
                <a:cs typeface="+mn-cs"/>
              </a:rPr>
              <a:t>All scales are linearly transformed to a 0–100 scale, with 100 indicating the most favourable quality of life, and 0 the least favourable</a:t>
            </a:r>
          </a:p>
          <a:p>
            <a:pPr marL="742950" lvl="1" indent="-285750" defTabSz="966612">
              <a:buFont typeface="Arial" panose="020B0604020202020204" pitchFamily="34" charset="0"/>
              <a:buChar char="•"/>
              <a:defRPr/>
            </a:pPr>
            <a:r>
              <a:rPr lang="en-GB" sz="1000" b="0" i="0" u="none" strike="noStrike" kern="1200" baseline="0" dirty="0" smtClean="0">
                <a:solidFill>
                  <a:schemeClr val="tx1"/>
                </a:solidFill>
                <a:latin typeface="+mn-lt"/>
                <a:ea typeface="+mn-ea"/>
                <a:cs typeface="+mn-cs"/>
              </a:rPr>
              <a:t>The S-</a:t>
            </a:r>
            <a:r>
              <a:rPr lang="en-GB" sz="1000" b="0" i="0" u="none" strike="noStrike" kern="1200" baseline="0" dirty="0" err="1" smtClean="0">
                <a:solidFill>
                  <a:schemeClr val="tx1"/>
                </a:solidFill>
                <a:latin typeface="+mn-lt"/>
                <a:ea typeface="+mn-ea"/>
                <a:cs typeface="+mn-cs"/>
              </a:rPr>
              <a:t>QoL</a:t>
            </a:r>
            <a:r>
              <a:rPr lang="en-GB" sz="1000" b="0" i="0" u="none" strike="noStrike" kern="1200" baseline="0" dirty="0" smtClean="0">
                <a:solidFill>
                  <a:schemeClr val="tx1"/>
                </a:solidFill>
                <a:latin typeface="+mn-lt"/>
                <a:ea typeface="+mn-ea"/>
                <a:cs typeface="+mn-cs"/>
              </a:rPr>
              <a:t> is administered by subject self-report; it is not intended to replace conventional outcome measures, however, it adds important information to that traditionally collected in psychiatry</a:t>
            </a:r>
          </a:p>
          <a:p>
            <a:pPr marL="457200" lvl="1" indent="0" defTabSz="966612">
              <a:buFont typeface="Arial" panose="020B0604020202020204" pitchFamily="34" charset="0"/>
              <a:buNone/>
              <a:defRPr/>
            </a:pPr>
            <a:endParaRPr lang="en-GB" sz="1000" b="0" i="0" u="none" strike="noStrike" kern="1200" baseline="0" dirty="0" smtClean="0">
              <a:solidFill>
                <a:schemeClr val="tx1"/>
              </a:solidFill>
              <a:latin typeface="+mn-lt"/>
              <a:ea typeface="+mn-ea"/>
              <a:cs typeface="+mn-cs"/>
            </a:endParaRPr>
          </a:p>
          <a:p>
            <a:pPr defTabSz="966612">
              <a:defRPr/>
            </a:pPr>
            <a:r>
              <a:rPr lang="en-US" sz="1000" b="1" noProof="0" dirty="0" smtClean="0"/>
              <a:t>References</a:t>
            </a:r>
          </a:p>
          <a:p>
            <a:pPr marL="228600" marR="0" lvl="0" indent="-228600" algn="l" defTabSz="914400" rtl="0" eaLnBrk="1" fontAlgn="auto" latinLnBrk="0" hangingPunct="1">
              <a:lnSpc>
                <a:spcPct val="100000"/>
              </a:lnSpc>
              <a:spcBef>
                <a:spcPts val="0"/>
              </a:spcBef>
              <a:spcAft>
                <a:spcPts val="0"/>
              </a:spcAft>
              <a:buSzPct val="100000"/>
              <a:buFont typeface="Arial" panose="020B0604020202020204" pitchFamily="34" charset="0"/>
              <a:buAutoNum type="arabicPeriod"/>
              <a:tabLst/>
              <a:defRPr/>
            </a:pPr>
            <a:r>
              <a:rPr kumimoji="0" lang="en-US" sz="1000" b="0" i="0" u="none" strike="noStrike" kern="1200" cap="none" spc="0" normalizeH="0" baseline="0" noProof="0" dirty="0" smtClean="0">
                <a:ln>
                  <a:noFill/>
                </a:ln>
                <a:solidFill>
                  <a:srgbClr val="000000"/>
                </a:solidFill>
                <a:effectLst/>
                <a:uLnTx/>
                <a:uFillTx/>
              </a:rPr>
              <a:t>Bilker WB, et al. </a:t>
            </a:r>
            <a:r>
              <a:rPr kumimoji="0" lang="en-US" sz="1000" b="0" i="1" u="none" strike="noStrike" kern="1200" cap="none" spc="0" normalizeH="0" baseline="0" noProof="0" dirty="0" err="1" smtClean="0">
                <a:ln>
                  <a:noFill/>
                </a:ln>
                <a:solidFill>
                  <a:srgbClr val="000000"/>
                </a:solidFill>
                <a:effectLst/>
                <a:uLnTx/>
                <a:uFillTx/>
              </a:rPr>
              <a:t>Neuropsychopharmacology</a:t>
            </a:r>
            <a:r>
              <a:rPr kumimoji="0" lang="en-US" sz="1000" b="0" i="0" u="none" strike="noStrike" kern="1200" cap="none" spc="0" normalizeH="0" baseline="0" noProof="0" dirty="0" smtClean="0">
                <a:ln>
                  <a:noFill/>
                </a:ln>
                <a:solidFill>
                  <a:srgbClr val="000000"/>
                </a:solidFill>
                <a:effectLst/>
                <a:uLnTx/>
                <a:uFillTx/>
              </a:rPr>
              <a:t>. 2003;28(4):773–7. </a:t>
            </a:r>
          </a:p>
          <a:p>
            <a:pPr marL="228600" marR="0" lvl="0" indent="-228600" algn="l" defTabSz="914400" rtl="0" eaLnBrk="1" fontAlgn="auto" latinLnBrk="0" hangingPunct="1">
              <a:lnSpc>
                <a:spcPct val="100000"/>
              </a:lnSpc>
              <a:spcBef>
                <a:spcPts val="0"/>
              </a:spcBef>
              <a:spcAft>
                <a:spcPts val="0"/>
              </a:spcAft>
              <a:buSzPct val="100000"/>
              <a:buFont typeface="Arial" panose="020B0604020202020204" pitchFamily="34" charset="0"/>
              <a:buAutoNum type="arabicPeriod"/>
              <a:tabLst/>
              <a:defRPr/>
            </a:pPr>
            <a:r>
              <a:rPr kumimoji="0" lang="en-US" sz="1000" b="0" i="0" u="none" strike="noStrike" kern="1200" cap="none" spc="0" normalizeH="0" baseline="0" noProof="0" dirty="0" smtClean="0">
                <a:ln>
                  <a:noFill/>
                </a:ln>
                <a:solidFill>
                  <a:srgbClr val="000000"/>
                </a:solidFill>
                <a:effectLst/>
                <a:uLnTx/>
                <a:uFillTx/>
              </a:rPr>
              <a:t>Cramer J, et al. </a:t>
            </a:r>
            <a:r>
              <a:rPr kumimoji="0" lang="en-US" sz="1000" b="0" i="1" u="none" strike="noStrike" kern="1200" cap="none" spc="0" normalizeH="0" baseline="0" noProof="0" dirty="0" err="1" smtClean="0">
                <a:ln>
                  <a:noFill/>
                </a:ln>
                <a:solidFill>
                  <a:srgbClr val="000000"/>
                </a:solidFill>
                <a:effectLst/>
                <a:uLnTx/>
                <a:uFillTx/>
              </a:rPr>
              <a:t>Schizophr</a:t>
            </a:r>
            <a:r>
              <a:rPr kumimoji="0" lang="en-US" sz="1000" b="0" i="1" u="none" strike="noStrike" kern="1200" cap="none" spc="0" normalizeH="0" baseline="0" noProof="0" dirty="0" smtClean="0">
                <a:ln>
                  <a:noFill/>
                </a:ln>
                <a:solidFill>
                  <a:srgbClr val="000000"/>
                </a:solidFill>
                <a:effectLst/>
                <a:uLnTx/>
                <a:uFillTx/>
              </a:rPr>
              <a:t> Bull</a:t>
            </a:r>
            <a:r>
              <a:rPr kumimoji="0" lang="en-US" sz="1000" b="0" i="0" u="none" strike="noStrike" kern="1200" cap="none" spc="0" normalizeH="0" baseline="0" noProof="0" dirty="0" smtClean="0">
                <a:ln>
                  <a:noFill/>
                </a:ln>
                <a:solidFill>
                  <a:srgbClr val="000000"/>
                </a:solidFill>
                <a:effectLst/>
                <a:uLnTx/>
                <a:uFillTx/>
              </a:rPr>
              <a:t>. 2001;27(2):227–34.</a:t>
            </a:r>
          </a:p>
          <a:p>
            <a:pPr marL="228600" marR="0" lvl="0" indent="-228600" algn="l" defTabSz="914400" rtl="0" eaLnBrk="1" fontAlgn="auto" latinLnBrk="0" hangingPunct="1">
              <a:lnSpc>
                <a:spcPct val="100000"/>
              </a:lnSpc>
              <a:spcBef>
                <a:spcPts val="0"/>
              </a:spcBef>
              <a:spcAft>
                <a:spcPts val="0"/>
              </a:spcAft>
              <a:buClrTx/>
              <a:buSzPct val="100000"/>
              <a:buFont typeface="Arial" panose="020B0604020202020204" pitchFamily="34" charset="0"/>
              <a:buAutoNum type="arabicPeriod"/>
              <a:tabLst/>
              <a:defRPr/>
            </a:pPr>
            <a:r>
              <a:rPr lang="en-GB" dirty="0" err="1" smtClean="0"/>
              <a:t>Auquier</a:t>
            </a:r>
            <a:r>
              <a:rPr lang="en-GB" dirty="0" smtClean="0"/>
              <a:t> P, et al. </a:t>
            </a:r>
            <a:r>
              <a:rPr lang="en-GB" i="1" dirty="0" err="1" smtClean="0"/>
              <a:t>Schizophr</a:t>
            </a:r>
            <a:r>
              <a:rPr lang="en-GB" i="1" dirty="0" smtClean="0"/>
              <a:t> Res. </a:t>
            </a:r>
            <a:r>
              <a:rPr lang="en-GB" dirty="0" smtClean="0"/>
              <a:t>2003;63(1–2):137–49.</a:t>
            </a:r>
            <a:endParaRPr lang="en-US" sz="1000" noProof="0" dirty="0" smtClean="0"/>
          </a:p>
          <a:p>
            <a:endParaRPr lang="en-US" sz="1000" noProof="0" dirty="0"/>
          </a:p>
        </p:txBody>
      </p:sp>
      <p:sp>
        <p:nvSpPr>
          <p:cNvPr id="4" name="Slide Number Placeholder 3"/>
          <p:cNvSpPr>
            <a:spLocks noGrp="1"/>
          </p:cNvSpPr>
          <p:nvPr>
            <p:ph type="sldNum" sz="quarter" idx="10"/>
          </p:nvPr>
        </p:nvSpPr>
        <p:spPr/>
        <p:txBody>
          <a:bodyPr/>
          <a:lstStyle/>
          <a:p>
            <a:fld id="{4744E816-5A9D-4A73-B2E3-141BFF43CCDF}"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016582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9175" cy="3430588"/>
          </a:xfrm>
        </p:spPr>
      </p:sp>
      <p:sp>
        <p:nvSpPr>
          <p:cNvPr id="3" name="Notes Placeholder 2"/>
          <p:cNvSpPr>
            <a:spLocks noGrp="1"/>
          </p:cNvSpPr>
          <p:nvPr>
            <p:ph type="body" idx="1"/>
          </p:nvPr>
        </p:nvSpPr>
        <p:spPr/>
        <p:txBody>
          <a:bodyPr/>
          <a:lstStyle/>
          <a:p>
            <a:pPr defTabSz="966612">
              <a:defRPr/>
            </a:pPr>
            <a:r>
              <a:rPr lang="en-US" b="1" noProof="0" dirty="0" smtClean="0">
                <a:solidFill>
                  <a:prstClr val="black">
                    <a:lumMod val="75000"/>
                  </a:prstClr>
                </a:solidFill>
              </a:rPr>
              <a:t>Key message: G</a:t>
            </a:r>
            <a:r>
              <a:rPr lang="en-US" b="1" noProof="0" dirty="0" smtClean="0"/>
              <a:t>oal-setting</a:t>
            </a:r>
            <a:r>
              <a:rPr lang="en-US" b="1" i="1" noProof="0" dirty="0" smtClean="0"/>
              <a:t> </a:t>
            </a:r>
            <a:r>
              <a:rPr lang="en-US" b="1" noProof="0" dirty="0" smtClean="0"/>
              <a:t>helps patients focus on improving their daily lives, and accomplishing these goals provides a sense of satisfaction and success (Med-IQ, 2014) </a:t>
            </a:r>
          </a:p>
          <a:p>
            <a:pPr defTabSz="966612">
              <a:defRPr/>
            </a:pPr>
            <a:endParaRPr lang="en-US" b="1" noProof="0" dirty="0" smtClean="0">
              <a:solidFill>
                <a:prstClr val="black">
                  <a:lumMod val="75000"/>
                </a:prstClr>
              </a:solidFill>
            </a:endParaRPr>
          </a:p>
          <a:p>
            <a:pPr marL="285750" indent="-285750" defTabSz="966612">
              <a:buFont typeface="Arial" panose="020B0604020202020204" pitchFamily="34" charset="0"/>
              <a:buChar char="•"/>
              <a:defRPr/>
            </a:pPr>
            <a:endParaRPr lang="en-US" noProof="0" dirty="0" smtClean="0">
              <a:solidFill>
                <a:prstClr val="black"/>
              </a:solidFill>
            </a:endParaRPr>
          </a:p>
          <a:p>
            <a:pPr defTabSz="966612">
              <a:defRPr/>
            </a:pPr>
            <a:r>
              <a:rPr lang="en-US" b="1" noProof="0" dirty="0" smtClean="0">
                <a:solidFill>
                  <a:prstClr val="black"/>
                </a:solidFill>
              </a:rPr>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Med IQ. Goal-Setting Worksheet for People with Schizophrenia. Available at: http://</a:t>
            </a:r>
            <a:r>
              <a:rPr lang="en-US" noProof="0" dirty="0" err="1" smtClean="0"/>
              <a:t>www.med-iq.com</a:t>
            </a:r>
            <a:r>
              <a:rPr lang="en-US" noProof="0" dirty="0" smtClean="0"/>
              <a:t>/files/</a:t>
            </a:r>
            <a:r>
              <a:rPr lang="en-US" noProof="0" dirty="0" err="1" smtClean="0"/>
              <a:t>noncme</a:t>
            </a:r>
            <a:r>
              <a:rPr lang="en-US" noProof="0" dirty="0" smtClean="0"/>
              <a:t>/material/pdfs/</a:t>
            </a:r>
            <a:r>
              <a:rPr lang="en-US" noProof="0" dirty="0" err="1" smtClean="0"/>
              <a:t>GoalSetting1.pdf</a:t>
            </a:r>
            <a:r>
              <a:rPr lang="en-US" noProof="0" dirty="0" smtClean="0"/>
              <a:t>; Accessed June 2016.</a:t>
            </a:r>
          </a:p>
          <a:p>
            <a:endParaRPr lang="en-US" noProof="0" dirty="0"/>
          </a:p>
        </p:txBody>
      </p:sp>
      <p:sp>
        <p:nvSpPr>
          <p:cNvPr id="4" name="Slide Number Placeholder 3"/>
          <p:cNvSpPr>
            <a:spLocks noGrp="1"/>
          </p:cNvSpPr>
          <p:nvPr>
            <p:ph type="sldNum" sz="quarter" idx="10"/>
          </p:nvPr>
        </p:nvSpPr>
        <p:spPr/>
        <p:txBody>
          <a:bodyPr/>
          <a:lstStyle/>
          <a:p>
            <a:fld id="{98AB7A97-46A3-4058-A750-F7183143EACA}"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1307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ont page 0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838200" y="1734312"/>
            <a:ext cx="7260771" cy="1867725"/>
          </a:xfrm>
        </p:spPr>
        <p:txBody>
          <a:bodyPr anchor="t">
            <a:normAutofit/>
          </a:bodyPr>
          <a:lstStyle>
            <a:lvl1pPr algn="l">
              <a:defRPr sz="4000" baseline="0">
                <a:solidFill>
                  <a:schemeClr val="bg1"/>
                </a:solidFill>
              </a:defRPr>
            </a:lvl1pPr>
          </a:lstStyle>
          <a:p>
            <a:r>
              <a:rPr lang="da-DK"/>
              <a:t>Click to add presentation title</a:t>
            </a:r>
            <a:endParaRPr lang="en-US"/>
          </a:p>
        </p:txBody>
      </p:sp>
      <p:sp>
        <p:nvSpPr>
          <p:cNvPr id="3" name="Subtitle 2"/>
          <p:cNvSpPr>
            <a:spLocks noGrp="1"/>
          </p:cNvSpPr>
          <p:nvPr>
            <p:ph type="subTitle" idx="1" hasCustomPrompt="1"/>
          </p:nvPr>
        </p:nvSpPr>
        <p:spPr>
          <a:xfrm>
            <a:off x="838200" y="5128617"/>
            <a:ext cx="7260771" cy="1091208"/>
          </a:xfrm>
        </p:spPr>
        <p:txBody>
          <a:bodyPr>
            <a:normAutofit/>
          </a:bodyPr>
          <a:lstStyle>
            <a:lvl1pPr marL="0" indent="0" algn="l">
              <a:buNone/>
              <a:defRPr sz="18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Click to add presentation subtitle</a:t>
            </a:r>
            <a:endParaRPr lang="en-US"/>
          </a:p>
        </p:txBody>
      </p:sp>
      <p:sp>
        <p:nvSpPr>
          <p:cNvPr id="4" name="Date Placeholder 3"/>
          <p:cNvSpPr>
            <a:spLocks noGrp="1"/>
          </p:cNvSpPr>
          <p:nvPr>
            <p:ph type="dt" sz="half" idx="10"/>
          </p:nvPr>
        </p:nvSpPr>
        <p:spPr/>
        <p:txBody>
          <a:bodyPr/>
          <a:lstStyle/>
          <a:p>
            <a:fld id="{74C0F0A2-D41B-FF41-A535-941EEA34AEB1}" type="datetimeFigureOut">
              <a:t>14/03/2017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C486D-4FAB-B746-8B02-8D7C842291C6}" type="slidenum">
              <a:t>‹#›</a:t>
            </a:fld>
            <a:endParaRPr lang="en-US"/>
          </a:p>
        </p:txBody>
      </p:sp>
      <p:sp>
        <p:nvSpPr>
          <p:cNvPr id="8" name="Rectangle 7"/>
          <p:cNvSpPr/>
          <p:nvPr userDrawn="1"/>
        </p:nvSpPr>
        <p:spPr>
          <a:xfrm>
            <a:off x="0" y="1"/>
            <a:ext cx="12192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2629" y="249928"/>
            <a:ext cx="2463219" cy="411552"/>
          </a:xfrm>
          <a:prstGeom prst="rect">
            <a:avLst/>
          </a:prstGeom>
        </p:spPr>
      </p:pic>
      <p:cxnSp>
        <p:nvCxnSpPr>
          <p:cNvPr id="10" name="Straight Connector 9"/>
          <p:cNvCxnSpPr/>
          <p:nvPr userDrawn="1"/>
        </p:nvCxnSpPr>
        <p:spPr>
          <a:xfrm>
            <a:off x="879020" y="5055541"/>
            <a:ext cx="10474780" cy="170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082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itle &amp; 2 row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457835"/>
          </a:xfrm>
        </p:spPr>
        <p:txBody>
          <a:bodyPr anchor="t">
            <a:normAutofit/>
          </a:bodyPr>
          <a:lstStyle>
            <a:lvl1pPr>
              <a:defRPr sz="2400" b="1"/>
            </a:lvl1pPr>
          </a:lstStyle>
          <a:p>
            <a:r>
              <a:rPr lang="da-DK"/>
              <a:t>Click to add headline</a:t>
            </a:r>
            <a:endParaRPr lang="en-US"/>
          </a:p>
        </p:txBody>
      </p:sp>
      <p:sp>
        <p:nvSpPr>
          <p:cNvPr id="3" name="Content Placeholder 2"/>
          <p:cNvSpPr>
            <a:spLocks noGrp="1"/>
          </p:cNvSpPr>
          <p:nvPr>
            <p:ph sz="half" idx="1"/>
          </p:nvPr>
        </p:nvSpPr>
        <p:spPr>
          <a:xfrm>
            <a:off x="838200" y="1002347"/>
            <a:ext cx="10515600" cy="1958626"/>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2960973"/>
            <a:ext cx="10515600" cy="2660493"/>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C0F0A2-D41B-FF41-A535-941EEA34AEB1}" type="datetimeFigureOut">
              <a:t>14/03/2017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C486D-4FAB-B746-8B02-8D7C842291C6}" type="slidenum">
              <a:t>‹#›</a:t>
            </a:fld>
            <a:endParaRPr lang="en-US"/>
          </a:p>
        </p:txBody>
      </p:sp>
      <p:cxnSp>
        <p:nvCxnSpPr>
          <p:cNvPr id="8" name="Straight Connector 7"/>
          <p:cNvCxnSpPr/>
          <p:nvPr userDrawn="1"/>
        </p:nvCxnSpPr>
        <p:spPr>
          <a:xfrm>
            <a:off x="879020" y="872838"/>
            <a:ext cx="10474780" cy="17069"/>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1934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668174"/>
            <a:ext cx="10515600" cy="2284072"/>
          </a:xfrm>
        </p:spPr>
        <p:txBody>
          <a:bodyPr anchor="t">
            <a:normAutofit/>
          </a:bodyPr>
          <a:lstStyle>
            <a:lvl1pPr>
              <a:defRPr sz="4000" baseline="0">
                <a:solidFill>
                  <a:schemeClr val="accent1"/>
                </a:solidFill>
              </a:defRPr>
            </a:lvl1pPr>
          </a:lstStyle>
          <a:p>
            <a:r>
              <a:rPr lang="da-DK"/>
              <a:t>Click to add large statement or quote</a:t>
            </a:r>
            <a:endParaRPr lang="en-US"/>
          </a:p>
        </p:txBody>
      </p:sp>
      <p:sp>
        <p:nvSpPr>
          <p:cNvPr id="3" name="Date Placeholder 2"/>
          <p:cNvSpPr>
            <a:spLocks noGrp="1"/>
          </p:cNvSpPr>
          <p:nvPr>
            <p:ph type="dt" sz="half" idx="10"/>
          </p:nvPr>
        </p:nvSpPr>
        <p:spPr/>
        <p:txBody>
          <a:bodyPr/>
          <a:lstStyle/>
          <a:p>
            <a:fld id="{74C0F0A2-D41B-FF41-A535-941EEA34AEB1}" type="datetimeFigureOut">
              <a:t>14/03/2017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C486D-4FAB-B746-8B02-8D7C842291C6}" type="slidenum">
              <a:t>‹#›</a:t>
            </a:fld>
            <a:endParaRPr lang="en-US"/>
          </a:p>
        </p:txBody>
      </p:sp>
      <p:sp>
        <p:nvSpPr>
          <p:cNvPr id="6" name="Title 1"/>
          <p:cNvSpPr txBox="1">
            <a:spLocks/>
          </p:cNvSpPr>
          <p:nvPr userDrawn="1"/>
        </p:nvSpPr>
        <p:spPr>
          <a:xfrm>
            <a:off x="838200" y="1734313"/>
            <a:ext cx="709943" cy="9338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tx1"/>
                </a:solidFill>
                <a:latin typeface="Arial" charset="0"/>
                <a:ea typeface="Arial" charset="0"/>
                <a:cs typeface="Arial" charset="0"/>
              </a:defRPr>
            </a:lvl1pPr>
          </a:lstStyle>
          <a:p>
            <a:r>
              <a:rPr lang="da-DK" sz="12000"/>
              <a:t>”</a:t>
            </a:r>
            <a:endParaRPr lang="en-US" sz="12000"/>
          </a:p>
        </p:txBody>
      </p:sp>
      <p:sp>
        <p:nvSpPr>
          <p:cNvPr id="8" name="Text Placeholder 7"/>
          <p:cNvSpPr>
            <a:spLocks noGrp="1"/>
          </p:cNvSpPr>
          <p:nvPr>
            <p:ph type="body" sz="quarter" idx="13" hasCustomPrompt="1"/>
          </p:nvPr>
        </p:nvSpPr>
        <p:spPr>
          <a:xfrm>
            <a:off x="838200" y="5205413"/>
            <a:ext cx="5607050" cy="679450"/>
          </a:xfrm>
        </p:spPr>
        <p:txBody>
          <a:bodyPr>
            <a:normAutofit/>
          </a:bodyPr>
          <a:lstStyle>
            <a:lvl1pPr marL="0" indent="0">
              <a:buNone/>
              <a:defRPr sz="1800" b="1">
                <a:solidFill>
                  <a:schemeClr val="accent2"/>
                </a:solidFill>
              </a:defRPr>
            </a:lvl1pPr>
          </a:lstStyle>
          <a:p>
            <a:pPr lvl="0"/>
            <a:r>
              <a:rPr lang="da-DK"/>
              <a:t>Click to add Quote Byline</a:t>
            </a:r>
            <a:endParaRPr lang="en-US"/>
          </a:p>
        </p:txBody>
      </p:sp>
      <p:sp>
        <p:nvSpPr>
          <p:cNvPr id="9" name="Rectangle 8"/>
          <p:cNvSpPr/>
          <p:nvPr userDrawn="1"/>
        </p:nvSpPr>
        <p:spPr>
          <a:xfrm>
            <a:off x="0" y="1"/>
            <a:ext cx="12192000" cy="82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cxnSp>
        <p:nvCxnSpPr>
          <p:cNvPr id="10" name="Straight Connector 9"/>
          <p:cNvCxnSpPr/>
          <p:nvPr userDrawn="1"/>
        </p:nvCxnSpPr>
        <p:spPr>
          <a:xfrm>
            <a:off x="879020" y="5113927"/>
            <a:ext cx="10474780" cy="1706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4772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02">
    <p:spTree>
      <p:nvGrpSpPr>
        <p:cNvPr id="1" name=""/>
        <p:cNvGrpSpPr/>
        <p:nvPr/>
      </p:nvGrpSpPr>
      <p:grpSpPr>
        <a:xfrm>
          <a:off x="0" y="0"/>
          <a:ext cx="0" cy="0"/>
          <a:chOff x="0" y="0"/>
          <a:chExt cx="0" cy="0"/>
        </a:xfrm>
      </p:grpSpPr>
      <p:sp>
        <p:nvSpPr>
          <p:cNvPr id="9" name="Rectangle 8"/>
          <p:cNvSpPr/>
          <p:nvPr userDrawn="1"/>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 name="Title 1"/>
          <p:cNvSpPr>
            <a:spLocks noGrp="1"/>
          </p:cNvSpPr>
          <p:nvPr>
            <p:ph type="title" hasCustomPrompt="1"/>
          </p:nvPr>
        </p:nvSpPr>
        <p:spPr>
          <a:xfrm>
            <a:off x="838200" y="2668174"/>
            <a:ext cx="10515600" cy="2284072"/>
          </a:xfrm>
        </p:spPr>
        <p:txBody>
          <a:bodyPr anchor="t">
            <a:normAutofit/>
          </a:bodyPr>
          <a:lstStyle>
            <a:lvl1pPr>
              <a:defRPr sz="4000" baseline="0">
                <a:solidFill>
                  <a:schemeClr val="bg1"/>
                </a:solidFill>
              </a:defRPr>
            </a:lvl1pPr>
          </a:lstStyle>
          <a:p>
            <a:r>
              <a:rPr lang="da-DK"/>
              <a:t>Click to add large statement or quote</a:t>
            </a:r>
            <a:endParaRPr lang="en-US"/>
          </a:p>
        </p:txBody>
      </p:sp>
      <p:sp>
        <p:nvSpPr>
          <p:cNvPr id="3" name="Date Placeholder 2"/>
          <p:cNvSpPr>
            <a:spLocks noGrp="1"/>
          </p:cNvSpPr>
          <p:nvPr>
            <p:ph type="dt" sz="half" idx="10"/>
          </p:nvPr>
        </p:nvSpPr>
        <p:spPr/>
        <p:txBody>
          <a:bodyPr/>
          <a:lstStyle/>
          <a:p>
            <a:fld id="{74C0F0A2-D41B-FF41-A535-941EEA34AEB1}" type="datetimeFigureOut">
              <a:t>14/03/2017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C486D-4FAB-B746-8B02-8D7C842291C6}" type="slidenum">
              <a:t>‹#›</a:t>
            </a:fld>
            <a:endParaRPr lang="en-US"/>
          </a:p>
        </p:txBody>
      </p:sp>
      <p:sp>
        <p:nvSpPr>
          <p:cNvPr id="6" name="Title 1"/>
          <p:cNvSpPr txBox="1">
            <a:spLocks/>
          </p:cNvSpPr>
          <p:nvPr userDrawn="1"/>
        </p:nvSpPr>
        <p:spPr>
          <a:xfrm>
            <a:off x="838200" y="1734313"/>
            <a:ext cx="709943" cy="9338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tx1"/>
                </a:solidFill>
                <a:latin typeface="Arial" charset="0"/>
                <a:ea typeface="Arial" charset="0"/>
                <a:cs typeface="Arial" charset="0"/>
              </a:defRPr>
            </a:lvl1pPr>
          </a:lstStyle>
          <a:p>
            <a:r>
              <a:rPr lang="da-DK" sz="12000"/>
              <a:t>”</a:t>
            </a:r>
            <a:endParaRPr lang="en-US" sz="12000"/>
          </a:p>
        </p:txBody>
      </p:sp>
      <p:sp>
        <p:nvSpPr>
          <p:cNvPr id="8" name="Text Placeholder 7"/>
          <p:cNvSpPr>
            <a:spLocks noGrp="1"/>
          </p:cNvSpPr>
          <p:nvPr>
            <p:ph type="body" sz="quarter" idx="13" hasCustomPrompt="1"/>
          </p:nvPr>
        </p:nvSpPr>
        <p:spPr>
          <a:xfrm>
            <a:off x="838200" y="5205413"/>
            <a:ext cx="5607050" cy="679450"/>
          </a:xfrm>
        </p:spPr>
        <p:txBody>
          <a:bodyPr>
            <a:normAutofit/>
          </a:bodyPr>
          <a:lstStyle>
            <a:lvl1pPr marL="0" indent="0">
              <a:buNone/>
              <a:defRPr sz="1800" b="1">
                <a:solidFill>
                  <a:schemeClr val="bg1"/>
                </a:solidFill>
              </a:defRPr>
            </a:lvl1pPr>
          </a:lstStyle>
          <a:p>
            <a:pPr lvl="0"/>
            <a:r>
              <a:rPr lang="da-DK"/>
              <a:t>Click to add Quote Byline</a:t>
            </a:r>
            <a:endParaRPr lang="en-US"/>
          </a:p>
        </p:txBody>
      </p:sp>
      <p:cxnSp>
        <p:nvCxnSpPr>
          <p:cNvPr id="10" name="Straight Connector 9"/>
          <p:cNvCxnSpPr/>
          <p:nvPr userDrawn="1"/>
        </p:nvCxnSpPr>
        <p:spPr>
          <a:xfrm>
            <a:off x="879020" y="5113927"/>
            <a:ext cx="10474780" cy="170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324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atement 0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0F0A2-D41B-FF41-A535-941EEA34AEB1}" type="datetimeFigureOut">
              <a:t>14/03/2017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C486D-4FAB-B746-8B02-8D7C842291C6}" type="slidenum">
              <a:t>‹#›</a:t>
            </a:fld>
            <a:endParaRPr lang="en-US"/>
          </a:p>
        </p:txBody>
      </p:sp>
      <p:sp>
        <p:nvSpPr>
          <p:cNvPr id="10" name="Picture Placeholder 9"/>
          <p:cNvSpPr>
            <a:spLocks noGrp="1"/>
          </p:cNvSpPr>
          <p:nvPr>
            <p:ph type="pic" sz="quarter" idx="13" hasCustomPrompt="1"/>
          </p:nvPr>
        </p:nvSpPr>
        <p:spPr>
          <a:xfrm>
            <a:off x="0" y="0"/>
            <a:ext cx="12192000" cy="6858000"/>
          </a:xfrm>
        </p:spPr>
        <p:txBody>
          <a:bodyPr/>
          <a:lstStyle>
            <a:lvl1pPr marL="0" indent="0">
              <a:buNone/>
              <a:defRPr/>
            </a:lvl1pPr>
          </a:lstStyle>
          <a:p>
            <a:r>
              <a:rPr lang="en-US"/>
              <a:t>Click to add a picture</a:t>
            </a:r>
          </a:p>
        </p:txBody>
      </p:sp>
    </p:spTree>
    <p:extLst>
      <p:ext uri="{BB962C8B-B14F-4D97-AF65-F5344CB8AC3E}">
        <p14:creationId xmlns:p14="http://schemas.microsoft.com/office/powerpoint/2010/main" val="8559752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734312"/>
            <a:ext cx="7260771" cy="1867725"/>
          </a:xfrm>
        </p:spPr>
        <p:txBody>
          <a:bodyPr anchor="t">
            <a:normAutofit/>
          </a:bodyPr>
          <a:lstStyle>
            <a:lvl1pPr algn="l">
              <a:defRPr sz="4000">
                <a:solidFill>
                  <a:schemeClr val="tx1"/>
                </a:solidFill>
              </a:defRPr>
            </a:lvl1pPr>
          </a:lstStyle>
          <a:p>
            <a:r>
              <a:rPr lang="da-DK"/>
              <a:t>Click to add thank you statement</a:t>
            </a:r>
            <a:endParaRPr lang="en-US"/>
          </a:p>
        </p:txBody>
      </p:sp>
      <p:sp>
        <p:nvSpPr>
          <p:cNvPr id="4" name="Date Placeholder 3"/>
          <p:cNvSpPr>
            <a:spLocks noGrp="1"/>
          </p:cNvSpPr>
          <p:nvPr>
            <p:ph type="dt" sz="half" idx="10"/>
          </p:nvPr>
        </p:nvSpPr>
        <p:spPr/>
        <p:txBody>
          <a:bodyPr/>
          <a:lstStyle/>
          <a:p>
            <a:fld id="{74C0F0A2-D41B-FF41-A535-941EEA34AEB1}" type="datetimeFigureOut">
              <a:t>14/03/2017</a:t>
            </a:fld>
            <a:endParaRPr lang="en-US"/>
          </a:p>
        </p:txBody>
      </p:sp>
      <p:sp>
        <p:nvSpPr>
          <p:cNvPr id="5" name="Footer Placeholder 4"/>
          <p:cNvSpPr>
            <a:spLocks noGrp="1"/>
          </p:cNvSpPr>
          <p:nvPr>
            <p:ph type="ftr" sz="quarter" idx="11"/>
          </p:nvPr>
        </p:nvSpPr>
        <p:spPr>
          <a:solidFill>
            <a:schemeClr val="bg1"/>
          </a:solidFill>
        </p:spPr>
        <p:txBody>
          <a:bodyPr/>
          <a:lstStyle/>
          <a:p>
            <a:endParaRPr lang="en-US"/>
          </a:p>
        </p:txBody>
      </p:sp>
      <p:sp>
        <p:nvSpPr>
          <p:cNvPr id="6" name="Slide Number Placeholder 5"/>
          <p:cNvSpPr>
            <a:spLocks noGrp="1"/>
          </p:cNvSpPr>
          <p:nvPr>
            <p:ph type="sldNum" sz="quarter" idx="12"/>
          </p:nvPr>
        </p:nvSpPr>
        <p:spPr/>
        <p:txBody>
          <a:bodyPr/>
          <a:lstStyle/>
          <a:p>
            <a:fld id="{6DBC486D-4FAB-B746-8B02-8D7C842291C6}" type="slidenum">
              <a:t>‹#›</a:t>
            </a:fld>
            <a:endParaRPr lang="en-US"/>
          </a:p>
        </p:txBody>
      </p:sp>
      <p:sp>
        <p:nvSpPr>
          <p:cNvPr id="8" name="Rectangle 7"/>
          <p:cNvSpPr/>
          <p:nvPr userDrawn="1"/>
        </p:nvSpPr>
        <p:spPr>
          <a:xfrm>
            <a:off x="0" y="1"/>
            <a:ext cx="12192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2629" y="249928"/>
            <a:ext cx="2463219" cy="411552"/>
          </a:xfrm>
          <a:prstGeom prst="rect">
            <a:avLst/>
          </a:prstGeom>
        </p:spPr>
      </p:pic>
    </p:spTree>
    <p:extLst>
      <p:ext uri="{BB962C8B-B14F-4D97-AF65-F5344CB8AC3E}">
        <p14:creationId xmlns:p14="http://schemas.microsoft.com/office/powerpoint/2010/main" val="5078093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mp;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10515600" cy="524783"/>
          </a:xfrm>
        </p:spPr>
        <p:txBody>
          <a:bodyPr anchor="t">
            <a:normAutofit/>
          </a:bodyPr>
          <a:lstStyle>
            <a:lvl1pPr>
              <a:defRPr sz="1800" b="1" baseline="0"/>
            </a:lvl1pPr>
          </a:lstStyle>
          <a:p>
            <a:r>
              <a:rPr lang="da-DK"/>
              <a:t>Click to add headline</a:t>
            </a:r>
            <a:endParaRPr lang="en-US"/>
          </a:p>
        </p:txBody>
      </p:sp>
      <p:sp>
        <p:nvSpPr>
          <p:cNvPr id="3" name="Content Placeholder 2"/>
          <p:cNvSpPr>
            <a:spLocks noGrp="1"/>
          </p:cNvSpPr>
          <p:nvPr>
            <p:ph idx="1"/>
          </p:nvPr>
        </p:nvSpPr>
        <p:spPr>
          <a:xfrm>
            <a:off x="838200" y="1371602"/>
            <a:ext cx="10515600" cy="4351339"/>
          </a:xfrm>
        </p:spPr>
        <p:txBody>
          <a:bodyPr/>
          <a:lstStyle>
            <a:lvl1pPr>
              <a:defRPr sz="1800"/>
            </a:lvl1pPr>
            <a:lvl2pPr>
              <a:defRPr sz="1400"/>
            </a:lvl2pPr>
            <a:lvl3pPr>
              <a:defRPr sz="11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9" name="Straight Connector 8"/>
          <p:cNvCxnSpPr/>
          <p:nvPr/>
        </p:nvCxnSpPr>
        <p:spPr>
          <a:xfrm>
            <a:off x="838200" y="905687"/>
            <a:ext cx="1051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838200" y="6460845"/>
            <a:ext cx="5607051"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3205407921"/>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amp;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10515600" cy="524783"/>
          </a:xfrm>
        </p:spPr>
        <p:txBody>
          <a:bodyPr anchor="t">
            <a:normAutofit/>
          </a:bodyPr>
          <a:lstStyle>
            <a:lvl1pPr>
              <a:defRPr sz="1800" b="1" baseline="0"/>
            </a:lvl1pPr>
          </a:lstStyle>
          <a:p>
            <a:r>
              <a:rPr lang="da-DK"/>
              <a:t>Click to add headline</a:t>
            </a:r>
            <a:endParaRPr lang="en-US"/>
          </a:p>
        </p:txBody>
      </p:sp>
      <p:sp>
        <p:nvSpPr>
          <p:cNvPr id="3" name="Content Placeholder 2"/>
          <p:cNvSpPr>
            <a:spLocks noGrp="1"/>
          </p:cNvSpPr>
          <p:nvPr>
            <p:ph idx="1"/>
          </p:nvPr>
        </p:nvSpPr>
        <p:spPr>
          <a:xfrm>
            <a:off x="838200" y="1371602"/>
            <a:ext cx="10515600" cy="4351339"/>
          </a:xfrm>
        </p:spPr>
        <p:txBody>
          <a:bodyPr/>
          <a:lstStyle>
            <a:lvl1pPr>
              <a:defRPr sz="1800"/>
            </a:lvl1pPr>
            <a:lvl2pPr>
              <a:defRPr sz="1400"/>
            </a:lvl2pPr>
            <a:lvl3pPr>
              <a:defRPr sz="11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9" name="Straight Connector 8"/>
          <p:cNvCxnSpPr/>
          <p:nvPr/>
        </p:nvCxnSpPr>
        <p:spPr>
          <a:xfrm>
            <a:off x="838200" y="905687"/>
            <a:ext cx="1051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838200" y="6460845"/>
            <a:ext cx="5607051"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3205407921"/>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itle &amp;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10515600" cy="524783"/>
          </a:xfrm>
        </p:spPr>
        <p:txBody>
          <a:bodyPr anchor="t">
            <a:normAutofit/>
          </a:bodyPr>
          <a:lstStyle>
            <a:lvl1pPr>
              <a:defRPr sz="1800" b="1" baseline="0"/>
            </a:lvl1pPr>
          </a:lstStyle>
          <a:p>
            <a:r>
              <a:rPr lang="da-DK"/>
              <a:t>Click to add headline</a:t>
            </a:r>
            <a:endParaRPr lang="en-US"/>
          </a:p>
        </p:txBody>
      </p:sp>
      <p:sp>
        <p:nvSpPr>
          <p:cNvPr id="3" name="Content Placeholder 2"/>
          <p:cNvSpPr>
            <a:spLocks noGrp="1"/>
          </p:cNvSpPr>
          <p:nvPr>
            <p:ph idx="1"/>
          </p:nvPr>
        </p:nvSpPr>
        <p:spPr>
          <a:xfrm>
            <a:off x="838200" y="1371602"/>
            <a:ext cx="10515600" cy="4351339"/>
          </a:xfrm>
        </p:spPr>
        <p:txBody>
          <a:bodyPr/>
          <a:lstStyle>
            <a:lvl1pPr>
              <a:defRPr sz="1800"/>
            </a:lvl1pPr>
            <a:lvl2pPr>
              <a:defRPr sz="1400"/>
            </a:lvl2pPr>
            <a:lvl3pPr>
              <a:defRPr sz="11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9" name="Straight Connector 8"/>
          <p:cNvCxnSpPr/>
          <p:nvPr/>
        </p:nvCxnSpPr>
        <p:spPr>
          <a:xfrm>
            <a:off x="838200" y="905687"/>
            <a:ext cx="1051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838200" y="6460845"/>
            <a:ext cx="5607051"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3205407921"/>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Title &amp;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10515600" cy="524783"/>
          </a:xfrm>
        </p:spPr>
        <p:txBody>
          <a:bodyPr anchor="t">
            <a:normAutofit/>
          </a:bodyPr>
          <a:lstStyle>
            <a:lvl1pPr>
              <a:defRPr sz="1800" b="1" baseline="0"/>
            </a:lvl1pPr>
          </a:lstStyle>
          <a:p>
            <a:r>
              <a:rPr lang="da-DK"/>
              <a:t>Click to add headline</a:t>
            </a:r>
            <a:endParaRPr lang="en-US"/>
          </a:p>
        </p:txBody>
      </p:sp>
      <p:sp>
        <p:nvSpPr>
          <p:cNvPr id="3" name="Content Placeholder 2"/>
          <p:cNvSpPr>
            <a:spLocks noGrp="1"/>
          </p:cNvSpPr>
          <p:nvPr>
            <p:ph idx="1"/>
          </p:nvPr>
        </p:nvSpPr>
        <p:spPr>
          <a:xfrm>
            <a:off x="838200" y="1371602"/>
            <a:ext cx="10515600" cy="4351339"/>
          </a:xfrm>
        </p:spPr>
        <p:txBody>
          <a:bodyPr/>
          <a:lstStyle>
            <a:lvl1pPr>
              <a:defRPr sz="1800"/>
            </a:lvl1pPr>
            <a:lvl2pPr>
              <a:defRPr sz="1400"/>
            </a:lvl2pPr>
            <a:lvl3pPr>
              <a:defRPr sz="11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9" name="Straight Connector 8"/>
          <p:cNvCxnSpPr/>
          <p:nvPr/>
        </p:nvCxnSpPr>
        <p:spPr>
          <a:xfrm>
            <a:off x="838200" y="905687"/>
            <a:ext cx="1051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838200" y="6460845"/>
            <a:ext cx="5607051"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3205407921"/>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mp;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507713"/>
          </a:xfrm>
        </p:spPr>
        <p:txBody>
          <a:bodyPr anchor="t">
            <a:normAutofit/>
          </a:bodyPr>
          <a:lstStyle>
            <a:lvl1pPr>
              <a:defRPr sz="2400" b="1" baseline="0"/>
            </a:lvl1pPr>
          </a:lstStyle>
          <a:p>
            <a:r>
              <a:rPr lang="da-DK"/>
              <a:t>Click to add headline</a:t>
            </a:r>
            <a:endParaRPr lang="en-US"/>
          </a:p>
        </p:txBody>
      </p:sp>
      <p:sp>
        <p:nvSpPr>
          <p:cNvPr id="3" name="Content Placeholder 2"/>
          <p:cNvSpPr>
            <a:spLocks noGrp="1"/>
          </p:cNvSpPr>
          <p:nvPr>
            <p:ph idx="1" hasCustomPrompt="1"/>
          </p:nvPr>
        </p:nvSpPr>
        <p:spPr>
          <a:xfrm>
            <a:off x="838200" y="1371600"/>
            <a:ext cx="10515600" cy="4351338"/>
          </a:xfrm>
        </p:spPr>
        <p:txBody>
          <a:bodyPr/>
          <a:lstStyle>
            <a:lvl1pPr marL="0" indent="0">
              <a:buNone/>
              <a:defRPr sz="2400"/>
            </a:lvl1pPr>
          </a:lstStyle>
          <a:p>
            <a:pPr lvl="0"/>
            <a:r>
              <a:rPr lang="da-DK"/>
              <a:t>Click to add text</a:t>
            </a:r>
          </a:p>
        </p:txBody>
      </p:sp>
      <p:cxnSp>
        <p:nvCxnSpPr>
          <p:cNvPr id="8" name="Straight Connector 7"/>
          <p:cNvCxnSpPr/>
          <p:nvPr userDrawn="1"/>
        </p:nvCxnSpPr>
        <p:spPr>
          <a:xfrm>
            <a:off x="879020" y="872838"/>
            <a:ext cx="1047478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14"/>
          </p:nvPr>
        </p:nvSpPr>
        <p:spPr>
          <a:xfrm>
            <a:off x="838713" y="6356350"/>
            <a:ext cx="8958430" cy="365125"/>
          </a:xfrm>
        </p:spPr>
        <p:txBody>
          <a:bodyPr anchor="ctr">
            <a:noAutofit/>
          </a:bodyPr>
          <a:lstStyle>
            <a:lvl1pPr marL="0" indent="0" algn="l">
              <a:buFont typeface="Arial" panose="020B0604020202020204" pitchFamily="34" charse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085391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02">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solidFill>
            <a:schemeClr val="bg1"/>
          </a:solidFill>
        </p:spPr>
        <p:txBody>
          <a:bodyPr/>
          <a:lstStyle/>
          <a:p>
            <a:r>
              <a:rPr lang="en-US"/>
              <a:t>$</a:t>
            </a:r>
          </a:p>
        </p:txBody>
      </p:sp>
      <p:sp>
        <p:nvSpPr>
          <p:cNvPr id="10" name="Rectangle 9"/>
          <p:cNvSpPr/>
          <p:nvPr userDrawn="1"/>
        </p:nvSpPr>
        <p:spPr>
          <a:xfrm>
            <a:off x="0" y="911407"/>
            <a:ext cx="12192000" cy="59465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 name="Title 1"/>
          <p:cNvSpPr>
            <a:spLocks noGrp="1"/>
          </p:cNvSpPr>
          <p:nvPr>
            <p:ph type="ctrTitle" hasCustomPrompt="1"/>
          </p:nvPr>
        </p:nvSpPr>
        <p:spPr>
          <a:xfrm>
            <a:off x="838200" y="1734312"/>
            <a:ext cx="7260771" cy="1867725"/>
          </a:xfrm>
        </p:spPr>
        <p:txBody>
          <a:bodyPr anchor="t">
            <a:normAutofit/>
          </a:bodyPr>
          <a:lstStyle>
            <a:lvl1pPr algn="l">
              <a:defRPr sz="4000">
                <a:solidFill>
                  <a:schemeClr val="tx1"/>
                </a:solidFill>
              </a:defRPr>
            </a:lvl1pPr>
          </a:lstStyle>
          <a:p>
            <a:r>
              <a:rPr lang="da-DK"/>
              <a:t>Click to add presentation title</a:t>
            </a:r>
            <a:endParaRPr lang="en-US"/>
          </a:p>
        </p:txBody>
      </p:sp>
      <p:sp>
        <p:nvSpPr>
          <p:cNvPr id="4" name="Date Placeholder 3"/>
          <p:cNvSpPr>
            <a:spLocks noGrp="1"/>
          </p:cNvSpPr>
          <p:nvPr>
            <p:ph type="dt" sz="half" idx="10"/>
          </p:nvPr>
        </p:nvSpPr>
        <p:spPr/>
        <p:txBody>
          <a:bodyPr/>
          <a:lstStyle/>
          <a:p>
            <a:fld id="{74C0F0A2-D41B-FF41-A535-941EEA34AEB1}" type="datetimeFigureOut">
              <a:t>14/03/2017</a:t>
            </a:fld>
            <a:endParaRPr lang="en-US"/>
          </a:p>
        </p:txBody>
      </p:sp>
      <p:sp>
        <p:nvSpPr>
          <p:cNvPr id="6" name="Slide Number Placeholder 5"/>
          <p:cNvSpPr>
            <a:spLocks noGrp="1"/>
          </p:cNvSpPr>
          <p:nvPr>
            <p:ph type="sldNum" sz="quarter" idx="12"/>
          </p:nvPr>
        </p:nvSpPr>
        <p:spPr/>
        <p:txBody>
          <a:bodyPr/>
          <a:lstStyle/>
          <a:p>
            <a:fld id="{6DBC486D-4FAB-B746-8B02-8D7C842291C6}" type="slidenum">
              <a:t>‹#›</a:t>
            </a:fld>
            <a:endParaRPr lang="en-US"/>
          </a:p>
        </p:txBody>
      </p:sp>
      <p:sp>
        <p:nvSpPr>
          <p:cNvPr id="8" name="Rectangle 7"/>
          <p:cNvSpPr/>
          <p:nvPr userDrawn="1"/>
        </p:nvSpPr>
        <p:spPr>
          <a:xfrm>
            <a:off x="0" y="1"/>
            <a:ext cx="12192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2629" y="249928"/>
            <a:ext cx="2463219" cy="411552"/>
          </a:xfrm>
          <a:prstGeom prst="rect">
            <a:avLst/>
          </a:prstGeom>
        </p:spPr>
      </p:pic>
      <p:cxnSp>
        <p:nvCxnSpPr>
          <p:cNvPr id="13" name="Straight Connector 12"/>
          <p:cNvCxnSpPr/>
          <p:nvPr userDrawn="1"/>
        </p:nvCxnSpPr>
        <p:spPr>
          <a:xfrm>
            <a:off x="879020" y="5055541"/>
            <a:ext cx="10474780" cy="1706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hasCustomPrompt="1"/>
          </p:nvPr>
        </p:nvSpPr>
        <p:spPr>
          <a:xfrm>
            <a:off x="839638" y="5129213"/>
            <a:ext cx="7261225" cy="1090612"/>
          </a:xfrm>
        </p:spPr>
        <p:txBody>
          <a:bodyPr>
            <a:noAutofit/>
          </a:bodyPr>
          <a:lstStyle>
            <a:lvl1pPr marL="0" indent="0">
              <a:buNone/>
              <a:defRPr sz="1800" b="1" baseline="0">
                <a:solidFill>
                  <a:schemeClr val="accent2"/>
                </a:solidFill>
              </a:defRPr>
            </a:lvl1pPr>
            <a:lvl2pPr marL="457200" indent="0">
              <a:buNone/>
              <a:defRPr sz="1800" b="1">
                <a:solidFill>
                  <a:schemeClr val="accent2"/>
                </a:solidFill>
              </a:defRPr>
            </a:lvl2pPr>
            <a:lvl3pPr marL="914400" indent="0">
              <a:buNone/>
              <a:defRPr sz="1800" b="1">
                <a:solidFill>
                  <a:schemeClr val="accent2"/>
                </a:solidFill>
              </a:defRPr>
            </a:lvl3pPr>
            <a:lvl4pPr marL="1371600" indent="0">
              <a:buNone/>
              <a:defRPr sz="1800" b="1">
                <a:solidFill>
                  <a:schemeClr val="accent2"/>
                </a:solidFill>
              </a:defRPr>
            </a:lvl4pPr>
            <a:lvl5pPr marL="1828800" indent="0">
              <a:buNone/>
              <a:defRPr sz="1800" b="1">
                <a:solidFill>
                  <a:schemeClr val="accent2"/>
                </a:solidFill>
              </a:defRPr>
            </a:lvl5pPr>
          </a:lstStyle>
          <a:p>
            <a:pPr lvl="0"/>
            <a:r>
              <a:rPr lang="da-DK"/>
              <a:t>Click to add presentation subtitle</a:t>
            </a:r>
            <a:endParaRPr lang="en-US"/>
          </a:p>
        </p:txBody>
      </p:sp>
    </p:spTree>
    <p:extLst>
      <p:ext uri="{BB962C8B-B14F-4D97-AF65-F5344CB8AC3E}">
        <p14:creationId xmlns:p14="http://schemas.microsoft.com/office/powerpoint/2010/main" val="18065815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11" descr="Institute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60363" y="6093296"/>
            <a:ext cx="2370667" cy="44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923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_Title &amp;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524783"/>
          </a:xfrm>
        </p:spPr>
        <p:txBody>
          <a:bodyPr anchor="t">
            <a:normAutofit/>
          </a:bodyPr>
          <a:lstStyle>
            <a:lvl1pPr>
              <a:defRPr sz="2400" b="1" baseline="0"/>
            </a:lvl1pPr>
          </a:lstStyle>
          <a:p>
            <a:r>
              <a:rPr lang="da-DK"/>
              <a:t>Click to add headline</a:t>
            </a:r>
            <a:endParaRPr lang="en-US"/>
          </a:p>
        </p:txBody>
      </p:sp>
      <p:sp>
        <p:nvSpPr>
          <p:cNvPr id="3" name="Content Placeholder 2"/>
          <p:cNvSpPr>
            <a:spLocks noGrp="1"/>
          </p:cNvSpPr>
          <p:nvPr>
            <p:ph idx="1"/>
          </p:nvPr>
        </p:nvSpPr>
        <p:spPr>
          <a:xfrm>
            <a:off x="838200" y="1371600"/>
            <a:ext cx="10515600" cy="4351339"/>
          </a:xfrm>
        </p:spPr>
        <p:txBody>
          <a:bodyPr/>
          <a:lstStyle>
            <a:lvl1pPr>
              <a:defRPr sz="2400"/>
            </a:lvl1pPr>
            <a:lvl2pPr>
              <a:defRPr sz="1900"/>
            </a:lvl2pPr>
            <a:lvl3pPr>
              <a:defRPr sz="15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9" name="Straight Connector 8"/>
          <p:cNvCxnSpPr/>
          <p:nvPr/>
        </p:nvCxnSpPr>
        <p:spPr>
          <a:xfrm>
            <a:off x="838200" y="905687"/>
            <a:ext cx="1051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838200" y="6422373"/>
            <a:ext cx="5607051" cy="179536"/>
          </a:xfrm>
        </p:spPr>
        <p:txBody>
          <a:bodyPr lIns="0" tIns="0" rIns="0" bIns="0" anchor="b">
            <a:spAutoFit/>
          </a:bodyPr>
          <a:lstStyle>
            <a:lvl1pPr marL="0" indent="0">
              <a:lnSpc>
                <a:spcPts val="1400"/>
              </a:lnSpc>
              <a:spcBef>
                <a:spcPts val="0"/>
              </a:spcBef>
              <a:buNone/>
              <a:defRPr sz="12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996263047"/>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amp;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07713"/>
          </a:xfrm>
        </p:spPr>
        <p:txBody>
          <a:bodyPr anchor="t">
            <a:normAutofit/>
          </a:bodyPr>
          <a:lstStyle>
            <a:lvl1pPr>
              <a:defRPr sz="2400" b="1" baseline="0"/>
            </a:lvl1pPr>
          </a:lstStyle>
          <a:p>
            <a:r>
              <a:rPr lang="da-DK"/>
              <a:t>Click to add headline</a:t>
            </a:r>
            <a:endParaRPr lang="en-US"/>
          </a:p>
        </p:txBody>
      </p:sp>
      <p:sp>
        <p:nvSpPr>
          <p:cNvPr id="3" name="Content Placeholder 2"/>
          <p:cNvSpPr>
            <a:spLocks noGrp="1"/>
          </p:cNvSpPr>
          <p:nvPr>
            <p:ph idx="1" hasCustomPrompt="1"/>
          </p:nvPr>
        </p:nvSpPr>
        <p:spPr>
          <a:xfrm>
            <a:off x="838200" y="1371600"/>
            <a:ext cx="10515600" cy="4351339"/>
          </a:xfrm>
        </p:spPr>
        <p:txBody>
          <a:bodyPr/>
          <a:lstStyle>
            <a:lvl1pPr marL="0" indent="0">
              <a:buNone/>
              <a:defRPr sz="2400"/>
            </a:lvl1pPr>
          </a:lstStyle>
          <a:p>
            <a:pPr lvl="0"/>
            <a:r>
              <a:rPr lang="da-DK"/>
              <a:t>Click to add text</a:t>
            </a:r>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8" name="Straight Connector 7"/>
          <p:cNvCxnSpPr/>
          <p:nvPr/>
        </p:nvCxnSpPr>
        <p:spPr>
          <a:xfrm>
            <a:off x="838200" y="905687"/>
            <a:ext cx="1051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3" hasCustomPrompt="1"/>
          </p:nvPr>
        </p:nvSpPr>
        <p:spPr>
          <a:xfrm>
            <a:off x="838200" y="6422373"/>
            <a:ext cx="5607051" cy="179536"/>
          </a:xfrm>
        </p:spPr>
        <p:txBody>
          <a:bodyPr lIns="0" tIns="0" rIns="0" bIns="0" anchor="b">
            <a:spAutoFit/>
          </a:bodyPr>
          <a:lstStyle>
            <a:lvl1pPr marL="0" indent="0">
              <a:lnSpc>
                <a:spcPts val="1400"/>
              </a:lnSpc>
              <a:spcBef>
                <a:spcPts val="0"/>
              </a:spcBef>
              <a:buNone/>
              <a:defRPr sz="12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1364169037"/>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itle &amp;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07713"/>
          </a:xfrm>
        </p:spPr>
        <p:txBody>
          <a:bodyPr anchor="t">
            <a:normAutofit/>
          </a:bodyPr>
          <a:lstStyle>
            <a:lvl1pPr>
              <a:defRPr sz="2400" b="1" baseline="0"/>
            </a:lvl1pPr>
          </a:lstStyle>
          <a:p>
            <a:r>
              <a:rPr lang="da-DK"/>
              <a:t>Click to add headline</a:t>
            </a:r>
            <a:endParaRPr lang="en-US"/>
          </a:p>
        </p:txBody>
      </p:sp>
      <p:sp>
        <p:nvSpPr>
          <p:cNvPr id="3" name="Content Placeholder 2"/>
          <p:cNvSpPr>
            <a:spLocks noGrp="1"/>
          </p:cNvSpPr>
          <p:nvPr>
            <p:ph idx="1" hasCustomPrompt="1"/>
          </p:nvPr>
        </p:nvSpPr>
        <p:spPr>
          <a:xfrm>
            <a:off x="838200" y="1371600"/>
            <a:ext cx="10515600" cy="4351339"/>
          </a:xfrm>
        </p:spPr>
        <p:txBody>
          <a:bodyPr/>
          <a:lstStyle>
            <a:lvl1pPr marL="0" indent="0">
              <a:buNone/>
              <a:defRPr sz="2400"/>
            </a:lvl1pPr>
          </a:lstStyle>
          <a:p>
            <a:pPr lvl="0"/>
            <a:r>
              <a:rPr lang="da-DK"/>
              <a:t>Click to add text</a:t>
            </a:r>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8" name="Straight Connector 7"/>
          <p:cNvCxnSpPr/>
          <p:nvPr/>
        </p:nvCxnSpPr>
        <p:spPr>
          <a:xfrm>
            <a:off x="838200" y="905687"/>
            <a:ext cx="1051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3" hasCustomPrompt="1"/>
          </p:nvPr>
        </p:nvSpPr>
        <p:spPr>
          <a:xfrm>
            <a:off x="838200" y="6422373"/>
            <a:ext cx="5607051" cy="179536"/>
          </a:xfrm>
        </p:spPr>
        <p:txBody>
          <a:bodyPr lIns="0" tIns="0" rIns="0" bIns="0" anchor="b">
            <a:spAutoFit/>
          </a:bodyPr>
          <a:lstStyle>
            <a:lvl1pPr marL="0" indent="0">
              <a:lnSpc>
                <a:spcPts val="1400"/>
              </a:lnSpc>
              <a:spcBef>
                <a:spcPts val="0"/>
              </a:spcBef>
              <a:buNone/>
              <a:defRPr sz="12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3894673836"/>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Title &amp;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07713"/>
          </a:xfrm>
        </p:spPr>
        <p:txBody>
          <a:bodyPr anchor="t">
            <a:normAutofit/>
          </a:bodyPr>
          <a:lstStyle>
            <a:lvl1pPr>
              <a:defRPr sz="2400" b="1" baseline="0"/>
            </a:lvl1pPr>
          </a:lstStyle>
          <a:p>
            <a:r>
              <a:rPr lang="da-DK"/>
              <a:t>Click to add headline</a:t>
            </a:r>
            <a:endParaRPr lang="en-US"/>
          </a:p>
        </p:txBody>
      </p:sp>
      <p:sp>
        <p:nvSpPr>
          <p:cNvPr id="3" name="Content Placeholder 2"/>
          <p:cNvSpPr>
            <a:spLocks noGrp="1"/>
          </p:cNvSpPr>
          <p:nvPr>
            <p:ph idx="1" hasCustomPrompt="1"/>
          </p:nvPr>
        </p:nvSpPr>
        <p:spPr>
          <a:xfrm>
            <a:off x="838200" y="1371600"/>
            <a:ext cx="10515600" cy="4351339"/>
          </a:xfrm>
        </p:spPr>
        <p:txBody>
          <a:bodyPr/>
          <a:lstStyle>
            <a:lvl1pPr marL="0" indent="0">
              <a:buNone/>
              <a:defRPr sz="2400"/>
            </a:lvl1pPr>
          </a:lstStyle>
          <a:p>
            <a:pPr lvl="0"/>
            <a:r>
              <a:rPr lang="da-DK"/>
              <a:t>Click to add text</a:t>
            </a:r>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8" name="Straight Connector 7"/>
          <p:cNvCxnSpPr/>
          <p:nvPr/>
        </p:nvCxnSpPr>
        <p:spPr>
          <a:xfrm>
            <a:off x="838200" y="905687"/>
            <a:ext cx="1051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3" hasCustomPrompt="1"/>
          </p:nvPr>
        </p:nvSpPr>
        <p:spPr>
          <a:xfrm>
            <a:off x="838200" y="6422373"/>
            <a:ext cx="5607051" cy="179536"/>
          </a:xfrm>
        </p:spPr>
        <p:txBody>
          <a:bodyPr lIns="0" tIns="0" rIns="0" bIns="0" anchor="b">
            <a:spAutoFit/>
          </a:bodyPr>
          <a:lstStyle>
            <a:lvl1pPr marL="0" indent="0">
              <a:lnSpc>
                <a:spcPts val="1400"/>
              </a:lnSpc>
              <a:spcBef>
                <a:spcPts val="0"/>
              </a:spcBef>
              <a:buNone/>
              <a:defRPr sz="12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3103416381"/>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_Title &amp;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07713"/>
          </a:xfrm>
        </p:spPr>
        <p:txBody>
          <a:bodyPr anchor="t">
            <a:normAutofit/>
          </a:bodyPr>
          <a:lstStyle>
            <a:lvl1pPr>
              <a:defRPr sz="2400" b="1" baseline="0"/>
            </a:lvl1pPr>
          </a:lstStyle>
          <a:p>
            <a:r>
              <a:rPr lang="da-DK"/>
              <a:t>Click to add headline</a:t>
            </a:r>
            <a:endParaRPr lang="en-US"/>
          </a:p>
        </p:txBody>
      </p:sp>
      <p:sp>
        <p:nvSpPr>
          <p:cNvPr id="3" name="Content Placeholder 2"/>
          <p:cNvSpPr>
            <a:spLocks noGrp="1"/>
          </p:cNvSpPr>
          <p:nvPr>
            <p:ph idx="1" hasCustomPrompt="1"/>
          </p:nvPr>
        </p:nvSpPr>
        <p:spPr>
          <a:xfrm>
            <a:off x="838200" y="1371600"/>
            <a:ext cx="10515600" cy="4351339"/>
          </a:xfrm>
        </p:spPr>
        <p:txBody>
          <a:bodyPr/>
          <a:lstStyle>
            <a:lvl1pPr marL="0" indent="0">
              <a:buNone/>
              <a:defRPr sz="2400"/>
            </a:lvl1pPr>
          </a:lstStyle>
          <a:p>
            <a:pPr lvl="0"/>
            <a:r>
              <a:rPr lang="da-DK"/>
              <a:t>Click to add text</a:t>
            </a:r>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8" name="Straight Connector 7"/>
          <p:cNvCxnSpPr/>
          <p:nvPr/>
        </p:nvCxnSpPr>
        <p:spPr>
          <a:xfrm>
            <a:off x="838200" y="905687"/>
            <a:ext cx="1051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3" hasCustomPrompt="1"/>
          </p:nvPr>
        </p:nvSpPr>
        <p:spPr>
          <a:xfrm>
            <a:off x="838200" y="6422373"/>
            <a:ext cx="5607051" cy="179536"/>
          </a:xfrm>
        </p:spPr>
        <p:txBody>
          <a:bodyPr lIns="0" tIns="0" rIns="0" bIns="0" anchor="b">
            <a:spAutoFit/>
          </a:bodyPr>
          <a:lstStyle>
            <a:lvl1pPr marL="0" indent="0">
              <a:lnSpc>
                <a:spcPts val="1400"/>
              </a:lnSpc>
              <a:spcBef>
                <a:spcPts val="0"/>
              </a:spcBef>
              <a:buNone/>
              <a:defRPr sz="12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3913772173"/>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_Title &amp;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07713"/>
          </a:xfrm>
        </p:spPr>
        <p:txBody>
          <a:bodyPr anchor="t">
            <a:normAutofit/>
          </a:bodyPr>
          <a:lstStyle>
            <a:lvl1pPr>
              <a:defRPr sz="2400" b="1" baseline="0"/>
            </a:lvl1pPr>
          </a:lstStyle>
          <a:p>
            <a:r>
              <a:rPr lang="da-DK"/>
              <a:t>Click to add headline</a:t>
            </a:r>
            <a:endParaRPr lang="en-US"/>
          </a:p>
        </p:txBody>
      </p:sp>
      <p:sp>
        <p:nvSpPr>
          <p:cNvPr id="3" name="Content Placeholder 2"/>
          <p:cNvSpPr>
            <a:spLocks noGrp="1"/>
          </p:cNvSpPr>
          <p:nvPr>
            <p:ph idx="1" hasCustomPrompt="1"/>
          </p:nvPr>
        </p:nvSpPr>
        <p:spPr>
          <a:xfrm>
            <a:off x="838200" y="1371600"/>
            <a:ext cx="10515600" cy="4351339"/>
          </a:xfrm>
        </p:spPr>
        <p:txBody>
          <a:bodyPr/>
          <a:lstStyle>
            <a:lvl1pPr marL="0" indent="0">
              <a:buNone/>
              <a:defRPr sz="2400"/>
            </a:lvl1pPr>
          </a:lstStyle>
          <a:p>
            <a:pPr lvl="0"/>
            <a:r>
              <a:rPr lang="da-DK"/>
              <a:t>Click to add text</a:t>
            </a:r>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8" name="Straight Connector 7"/>
          <p:cNvCxnSpPr/>
          <p:nvPr/>
        </p:nvCxnSpPr>
        <p:spPr>
          <a:xfrm>
            <a:off x="838200" y="905687"/>
            <a:ext cx="1051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3" hasCustomPrompt="1"/>
          </p:nvPr>
        </p:nvSpPr>
        <p:spPr>
          <a:xfrm>
            <a:off x="838200" y="6422373"/>
            <a:ext cx="5607051" cy="179536"/>
          </a:xfrm>
        </p:spPr>
        <p:txBody>
          <a:bodyPr lIns="0" tIns="0" rIns="0" bIns="0" anchor="b">
            <a:spAutoFit/>
          </a:bodyPr>
          <a:lstStyle>
            <a:lvl1pPr marL="0" indent="0">
              <a:lnSpc>
                <a:spcPts val="1400"/>
              </a:lnSpc>
              <a:spcBef>
                <a:spcPts val="0"/>
              </a:spcBef>
              <a:buNone/>
              <a:defRPr sz="12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2247495616"/>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7_Title &amp;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07713"/>
          </a:xfrm>
        </p:spPr>
        <p:txBody>
          <a:bodyPr anchor="t">
            <a:normAutofit/>
          </a:bodyPr>
          <a:lstStyle>
            <a:lvl1pPr>
              <a:defRPr sz="2400" b="1" baseline="0"/>
            </a:lvl1pPr>
          </a:lstStyle>
          <a:p>
            <a:r>
              <a:rPr lang="da-DK"/>
              <a:t>Click to add headline</a:t>
            </a:r>
            <a:endParaRPr lang="en-US"/>
          </a:p>
        </p:txBody>
      </p:sp>
      <p:sp>
        <p:nvSpPr>
          <p:cNvPr id="3" name="Content Placeholder 2"/>
          <p:cNvSpPr>
            <a:spLocks noGrp="1"/>
          </p:cNvSpPr>
          <p:nvPr>
            <p:ph idx="1" hasCustomPrompt="1"/>
          </p:nvPr>
        </p:nvSpPr>
        <p:spPr>
          <a:xfrm>
            <a:off x="838200" y="1371600"/>
            <a:ext cx="10515600" cy="4351339"/>
          </a:xfrm>
        </p:spPr>
        <p:txBody>
          <a:bodyPr/>
          <a:lstStyle>
            <a:lvl1pPr marL="0" indent="0">
              <a:buNone/>
              <a:defRPr sz="2400"/>
            </a:lvl1pPr>
          </a:lstStyle>
          <a:p>
            <a:pPr lvl="0"/>
            <a:r>
              <a:rPr lang="da-DK"/>
              <a:t>Click to add text</a:t>
            </a:r>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8" name="Straight Connector 7"/>
          <p:cNvCxnSpPr/>
          <p:nvPr/>
        </p:nvCxnSpPr>
        <p:spPr>
          <a:xfrm>
            <a:off x="838200" y="905687"/>
            <a:ext cx="1051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3" hasCustomPrompt="1"/>
          </p:nvPr>
        </p:nvSpPr>
        <p:spPr>
          <a:xfrm>
            <a:off x="838200" y="6422373"/>
            <a:ext cx="5607051" cy="179536"/>
          </a:xfrm>
        </p:spPr>
        <p:txBody>
          <a:bodyPr lIns="0" tIns="0" rIns="0" bIns="0" anchor="b">
            <a:spAutoFit/>
          </a:bodyPr>
          <a:lstStyle>
            <a:lvl1pPr marL="0" indent="0">
              <a:lnSpc>
                <a:spcPts val="1400"/>
              </a:lnSpc>
              <a:spcBef>
                <a:spcPts val="0"/>
              </a:spcBef>
              <a:buNone/>
              <a:defRPr sz="12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2115078292"/>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8_Title &amp;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07713"/>
          </a:xfrm>
        </p:spPr>
        <p:txBody>
          <a:bodyPr anchor="t">
            <a:normAutofit/>
          </a:bodyPr>
          <a:lstStyle>
            <a:lvl1pPr>
              <a:defRPr sz="2400" b="1" baseline="0"/>
            </a:lvl1pPr>
          </a:lstStyle>
          <a:p>
            <a:r>
              <a:rPr lang="da-DK"/>
              <a:t>Click to add headline</a:t>
            </a:r>
            <a:endParaRPr lang="en-US"/>
          </a:p>
        </p:txBody>
      </p:sp>
      <p:sp>
        <p:nvSpPr>
          <p:cNvPr id="3" name="Content Placeholder 2"/>
          <p:cNvSpPr>
            <a:spLocks noGrp="1"/>
          </p:cNvSpPr>
          <p:nvPr>
            <p:ph idx="1" hasCustomPrompt="1"/>
          </p:nvPr>
        </p:nvSpPr>
        <p:spPr>
          <a:xfrm>
            <a:off x="838200" y="1371600"/>
            <a:ext cx="10515600" cy="4351339"/>
          </a:xfrm>
        </p:spPr>
        <p:txBody>
          <a:bodyPr/>
          <a:lstStyle>
            <a:lvl1pPr marL="0" indent="0">
              <a:buNone/>
              <a:defRPr sz="2400"/>
            </a:lvl1pPr>
          </a:lstStyle>
          <a:p>
            <a:pPr lvl="0"/>
            <a:r>
              <a:rPr lang="da-DK"/>
              <a:t>Click to add text</a:t>
            </a:r>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8" name="Straight Connector 7"/>
          <p:cNvCxnSpPr/>
          <p:nvPr/>
        </p:nvCxnSpPr>
        <p:spPr>
          <a:xfrm>
            <a:off x="838200" y="905687"/>
            <a:ext cx="1051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3" hasCustomPrompt="1"/>
          </p:nvPr>
        </p:nvSpPr>
        <p:spPr>
          <a:xfrm>
            <a:off x="838200" y="6422373"/>
            <a:ext cx="5607051" cy="179536"/>
          </a:xfrm>
        </p:spPr>
        <p:txBody>
          <a:bodyPr lIns="0" tIns="0" rIns="0" bIns="0" anchor="b">
            <a:spAutoFit/>
          </a:bodyPr>
          <a:lstStyle>
            <a:lvl1pPr marL="0" indent="0">
              <a:lnSpc>
                <a:spcPts val="1400"/>
              </a:lnSpc>
              <a:spcBef>
                <a:spcPts val="0"/>
              </a:spcBef>
              <a:buNone/>
              <a:defRPr sz="12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1964755570"/>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9_Title &amp;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07713"/>
          </a:xfrm>
        </p:spPr>
        <p:txBody>
          <a:bodyPr anchor="t">
            <a:normAutofit/>
          </a:bodyPr>
          <a:lstStyle>
            <a:lvl1pPr>
              <a:defRPr sz="2400" b="1" baseline="0"/>
            </a:lvl1pPr>
          </a:lstStyle>
          <a:p>
            <a:r>
              <a:rPr lang="da-DK"/>
              <a:t>Click to add headline</a:t>
            </a:r>
            <a:endParaRPr lang="en-US"/>
          </a:p>
        </p:txBody>
      </p:sp>
      <p:sp>
        <p:nvSpPr>
          <p:cNvPr id="3" name="Content Placeholder 2"/>
          <p:cNvSpPr>
            <a:spLocks noGrp="1"/>
          </p:cNvSpPr>
          <p:nvPr>
            <p:ph idx="1" hasCustomPrompt="1"/>
          </p:nvPr>
        </p:nvSpPr>
        <p:spPr>
          <a:xfrm>
            <a:off x="838200" y="1371600"/>
            <a:ext cx="10515600" cy="4351339"/>
          </a:xfrm>
        </p:spPr>
        <p:txBody>
          <a:bodyPr/>
          <a:lstStyle>
            <a:lvl1pPr marL="0" indent="0">
              <a:buNone/>
              <a:defRPr sz="2400"/>
            </a:lvl1pPr>
          </a:lstStyle>
          <a:p>
            <a:pPr lvl="0"/>
            <a:r>
              <a:rPr lang="da-DK"/>
              <a:t>Click to add text</a:t>
            </a:r>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8" name="Straight Connector 7"/>
          <p:cNvCxnSpPr/>
          <p:nvPr/>
        </p:nvCxnSpPr>
        <p:spPr>
          <a:xfrm>
            <a:off x="838200" y="905687"/>
            <a:ext cx="1051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3" hasCustomPrompt="1"/>
          </p:nvPr>
        </p:nvSpPr>
        <p:spPr>
          <a:xfrm>
            <a:off x="838200" y="6422373"/>
            <a:ext cx="5607051" cy="179536"/>
          </a:xfrm>
        </p:spPr>
        <p:txBody>
          <a:bodyPr lIns="0" tIns="0" rIns="0" bIns="0" anchor="b">
            <a:spAutoFit/>
          </a:bodyPr>
          <a:lstStyle>
            <a:lvl1pPr marL="0" indent="0">
              <a:lnSpc>
                <a:spcPts val="1400"/>
              </a:lnSpc>
              <a:spcBef>
                <a:spcPts val="0"/>
              </a:spcBef>
              <a:buNone/>
              <a:defRPr sz="12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557341028"/>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25850"/>
            <a:ext cx="10515600" cy="1127731"/>
          </a:xfrm>
        </p:spPr>
        <p:txBody>
          <a:bodyPr anchor="t">
            <a:normAutofit/>
          </a:bodyPr>
          <a:lstStyle>
            <a:lvl1pPr>
              <a:defRPr sz="4000"/>
            </a:lvl1pPr>
          </a:lstStyle>
          <a:p>
            <a:r>
              <a:rPr lang="da-DK"/>
              <a:t>Click to chapter title</a:t>
            </a:r>
            <a:br>
              <a:rPr lang="da-DK"/>
            </a:br>
            <a:r>
              <a:rPr lang="da-DK"/>
              <a:t>in two lines</a:t>
            </a:r>
            <a:endParaRPr lang="en-US"/>
          </a:p>
        </p:txBody>
      </p:sp>
      <p:sp>
        <p:nvSpPr>
          <p:cNvPr id="4" name="Date Placeholder 3"/>
          <p:cNvSpPr>
            <a:spLocks noGrp="1"/>
          </p:cNvSpPr>
          <p:nvPr>
            <p:ph type="dt" sz="half" idx="10"/>
          </p:nvPr>
        </p:nvSpPr>
        <p:spPr/>
        <p:txBody>
          <a:bodyPr/>
          <a:lstStyle/>
          <a:p>
            <a:fld id="{74C0F0A2-D41B-FF41-A535-941EEA34AEB1}" type="datetimeFigureOut">
              <a:t>14/03/2017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C486D-4FAB-B746-8B02-8D7C842291C6}" type="slidenum">
              <a:t>‹#›</a:t>
            </a:fld>
            <a:endParaRPr lang="en-US"/>
          </a:p>
        </p:txBody>
      </p:sp>
      <p:sp>
        <p:nvSpPr>
          <p:cNvPr id="8" name="Rectangle 7"/>
          <p:cNvSpPr/>
          <p:nvPr userDrawn="1"/>
        </p:nvSpPr>
        <p:spPr>
          <a:xfrm>
            <a:off x="0" y="1"/>
            <a:ext cx="12192000" cy="82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cxnSp>
        <p:nvCxnSpPr>
          <p:cNvPr id="9" name="Straight Connector 8"/>
          <p:cNvCxnSpPr/>
          <p:nvPr userDrawn="1"/>
        </p:nvCxnSpPr>
        <p:spPr>
          <a:xfrm>
            <a:off x="879020" y="5055541"/>
            <a:ext cx="10474780" cy="1706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idx="1" hasCustomPrompt="1"/>
          </p:nvPr>
        </p:nvSpPr>
        <p:spPr>
          <a:xfrm>
            <a:off x="831850" y="5129213"/>
            <a:ext cx="10515600" cy="1100671"/>
          </a:xfrm>
        </p:spPr>
        <p:txBody>
          <a:bodyP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Click to add chapter subtitle</a:t>
            </a:r>
          </a:p>
        </p:txBody>
      </p:sp>
    </p:spTree>
    <p:extLst>
      <p:ext uri="{BB962C8B-B14F-4D97-AF65-F5344CB8AC3E}">
        <p14:creationId xmlns:p14="http://schemas.microsoft.com/office/powerpoint/2010/main" val="151152128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6_Title &amp;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10515600" cy="524783"/>
          </a:xfrm>
        </p:spPr>
        <p:txBody>
          <a:bodyPr anchor="t">
            <a:normAutofit/>
          </a:bodyPr>
          <a:lstStyle>
            <a:lvl1pPr>
              <a:defRPr sz="2400" b="1" baseline="0"/>
            </a:lvl1pPr>
          </a:lstStyle>
          <a:p>
            <a:r>
              <a:rPr lang="da-DK"/>
              <a:t>Click to add headline</a:t>
            </a:r>
            <a:endParaRPr lang="en-US"/>
          </a:p>
        </p:txBody>
      </p:sp>
      <p:sp>
        <p:nvSpPr>
          <p:cNvPr id="3" name="Content Placeholder 2"/>
          <p:cNvSpPr>
            <a:spLocks noGrp="1"/>
          </p:cNvSpPr>
          <p:nvPr>
            <p:ph idx="1"/>
          </p:nvPr>
        </p:nvSpPr>
        <p:spPr>
          <a:xfrm>
            <a:off x="838200" y="1371600"/>
            <a:ext cx="10515600" cy="4351339"/>
          </a:xfrm>
        </p:spPr>
        <p:txBody>
          <a:bodyPr/>
          <a:lstStyle>
            <a:lvl1pPr>
              <a:defRPr sz="2400"/>
            </a:lvl1pPr>
            <a:lvl2pPr>
              <a:defRPr sz="1900"/>
            </a:lvl2pPr>
            <a:lvl3pPr>
              <a:defRPr sz="15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9" name="Straight Connector 8"/>
          <p:cNvCxnSpPr/>
          <p:nvPr/>
        </p:nvCxnSpPr>
        <p:spPr>
          <a:xfrm>
            <a:off x="838200" y="905687"/>
            <a:ext cx="1051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838200" y="6422373"/>
            <a:ext cx="5607051" cy="179536"/>
          </a:xfrm>
        </p:spPr>
        <p:txBody>
          <a:bodyPr lIns="0" tIns="0" rIns="0" bIns="0" anchor="b">
            <a:spAutoFit/>
          </a:bodyPr>
          <a:lstStyle>
            <a:lvl1pPr marL="0" indent="0">
              <a:lnSpc>
                <a:spcPts val="1400"/>
              </a:lnSpc>
              <a:spcBef>
                <a:spcPts val="0"/>
              </a:spcBef>
              <a:buNone/>
              <a:defRPr sz="12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917370037"/>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0_Title &amp;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07713"/>
          </a:xfrm>
        </p:spPr>
        <p:txBody>
          <a:bodyPr anchor="t">
            <a:normAutofit/>
          </a:bodyPr>
          <a:lstStyle>
            <a:lvl1pPr>
              <a:defRPr sz="2400" b="1" baseline="0"/>
            </a:lvl1pPr>
          </a:lstStyle>
          <a:p>
            <a:r>
              <a:rPr lang="da-DK"/>
              <a:t>Click to add headline</a:t>
            </a:r>
            <a:endParaRPr lang="en-US"/>
          </a:p>
        </p:txBody>
      </p:sp>
      <p:sp>
        <p:nvSpPr>
          <p:cNvPr id="3" name="Content Placeholder 2"/>
          <p:cNvSpPr>
            <a:spLocks noGrp="1"/>
          </p:cNvSpPr>
          <p:nvPr>
            <p:ph idx="1" hasCustomPrompt="1"/>
          </p:nvPr>
        </p:nvSpPr>
        <p:spPr>
          <a:xfrm>
            <a:off x="838200" y="1371600"/>
            <a:ext cx="10515600" cy="4351339"/>
          </a:xfrm>
        </p:spPr>
        <p:txBody>
          <a:bodyPr/>
          <a:lstStyle>
            <a:lvl1pPr marL="0" indent="0">
              <a:buNone/>
              <a:defRPr sz="2400"/>
            </a:lvl1pPr>
          </a:lstStyle>
          <a:p>
            <a:pPr lvl="0"/>
            <a:r>
              <a:rPr lang="da-DK"/>
              <a:t>Click to add text</a:t>
            </a:r>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8" name="Straight Connector 7"/>
          <p:cNvCxnSpPr/>
          <p:nvPr/>
        </p:nvCxnSpPr>
        <p:spPr>
          <a:xfrm>
            <a:off x="838200" y="905687"/>
            <a:ext cx="1051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3" hasCustomPrompt="1"/>
          </p:nvPr>
        </p:nvSpPr>
        <p:spPr>
          <a:xfrm>
            <a:off x="838200" y="6422373"/>
            <a:ext cx="5607051" cy="179536"/>
          </a:xfrm>
        </p:spPr>
        <p:txBody>
          <a:bodyPr lIns="0" tIns="0" rIns="0" bIns="0" anchor="b">
            <a:spAutoFit/>
          </a:bodyPr>
          <a:lstStyle>
            <a:lvl1pPr marL="0" indent="0">
              <a:lnSpc>
                <a:spcPts val="1400"/>
              </a:lnSpc>
              <a:spcBef>
                <a:spcPts val="0"/>
              </a:spcBef>
              <a:buNone/>
              <a:defRPr sz="12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3184948045"/>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mp;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524782"/>
          </a:xfrm>
        </p:spPr>
        <p:txBody>
          <a:bodyPr anchor="t">
            <a:normAutofit/>
          </a:bodyPr>
          <a:lstStyle>
            <a:lvl1pPr>
              <a:defRPr sz="2400" b="1" baseline="0"/>
            </a:lvl1pPr>
          </a:lstStyle>
          <a:p>
            <a:r>
              <a:rPr lang="da-DK"/>
              <a:t>Click to add headline</a:t>
            </a:r>
            <a:endParaRPr lang="en-US"/>
          </a:p>
        </p:txBody>
      </p:sp>
      <p:sp>
        <p:nvSpPr>
          <p:cNvPr id="3" name="Content Placeholder 2"/>
          <p:cNvSpPr>
            <a:spLocks noGrp="1"/>
          </p:cNvSpPr>
          <p:nvPr>
            <p:ph idx="1"/>
          </p:nvPr>
        </p:nvSpPr>
        <p:spPr>
          <a:xfrm>
            <a:off x="838200" y="1371600"/>
            <a:ext cx="10515600" cy="4351338"/>
          </a:xfrm>
        </p:spPr>
        <p:txBody>
          <a:bodyPr/>
          <a:lstStyle>
            <a:lvl1pPr>
              <a:defRPr sz="2400"/>
            </a:lvl1pPr>
            <a:lvl2pPr>
              <a:defRPr sz="1800"/>
            </a:lvl2pPr>
            <a:lvl3pPr>
              <a:defRPr sz="14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0F0A2-D41B-FF41-A535-941EEA34AEB1}" type="datetimeFigureOut">
              <a:t>14/03/2017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C486D-4FAB-B746-8B02-8D7C842291C6}" type="slidenum">
              <a:t>‹#›</a:t>
            </a:fld>
            <a:endParaRPr lang="en-US"/>
          </a:p>
        </p:txBody>
      </p:sp>
      <p:cxnSp>
        <p:nvCxnSpPr>
          <p:cNvPr id="7" name="Straight Connector 6"/>
          <p:cNvCxnSpPr/>
          <p:nvPr userDrawn="1"/>
        </p:nvCxnSpPr>
        <p:spPr>
          <a:xfrm>
            <a:off x="879020" y="872838"/>
            <a:ext cx="10474780" cy="17069"/>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4566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mp;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507713"/>
          </a:xfrm>
        </p:spPr>
        <p:txBody>
          <a:bodyPr anchor="t">
            <a:normAutofit/>
          </a:bodyPr>
          <a:lstStyle>
            <a:lvl1pPr>
              <a:defRPr sz="2400" b="1" baseline="0"/>
            </a:lvl1pPr>
          </a:lstStyle>
          <a:p>
            <a:r>
              <a:rPr lang="da-DK"/>
              <a:t>Click to add headline</a:t>
            </a:r>
            <a:endParaRPr lang="en-US"/>
          </a:p>
        </p:txBody>
      </p:sp>
      <p:sp>
        <p:nvSpPr>
          <p:cNvPr id="3" name="Content Placeholder 2"/>
          <p:cNvSpPr>
            <a:spLocks noGrp="1"/>
          </p:cNvSpPr>
          <p:nvPr>
            <p:ph idx="1" hasCustomPrompt="1"/>
          </p:nvPr>
        </p:nvSpPr>
        <p:spPr>
          <a:xfrm>
            <a:off x="838200" y="1371600"/>
            <a:ext cx="10515600" cy="4351338"/>
          </a:xfrm>
        </p:spPr>
        <p:txBody>
          <a:bodyPr/>
          <a:lstStyle>
            <a:lvl1pPr marL="0" indent="0">
              <a:buNone/>
              <a:defRPr sz="2400"/>
            </a:lvl1pPr>
          </a:lstStyle>
          <a:p>
            <a:pPr lvl="0"/>
            <a:r>
              <a:rPr lang="da-DK"/>
              <a:t>Click to add text</a:t>
            </a:r>
          </a:p>
        </p:txBody>
      </p:sp>
      <p:sp>
        <p:nvSpPr>
          <p:cNvPr id="4" name="Date Placeholder 3"/>
          <p:cNvSpPr>
            <a:spLocks noGrp="1"/>
          </p:cNvSpPr>
          <p:nvPr>
            <p:ph type="dt" sz="half" idx="10"/>
          </p:nvPr>
        </p:nvSpPr>
        <p:spPr/>
        <p:txBody>
          <a:bodyPr/>
          <a:lstStyle/>
          <a:p>
            <a:fld id="{74C0F0A2-D41B-FF41-A535-941EEA34AEB1}" type="datetimeFigureOut">
              <a:t>14/03/2017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C486D-4FAB-B746-8B02-8D7C842291C6}" type="slidenum">
              <a:t>‹#›</a:t>
            </a:fld>
            <a:endParaRPr lang="en-US"/>
          </a:p>
        </p:txBody>
      </p:sp>
      <p:cxnSp>
        <p:nvCxnSpPr>
          <p:cNvPr id="7" name="Straight Connector 6"/>
          <p:cNvCxnSpPr/>
          <p:nvPr userDrawn="1"/>
        </p:nvCxnSpPr>
        <p:spPr>
          <a:xfrm>
            <a:off x="879020" y="872838"/>
            <a:ext cx="10474780" cy="17069"/>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5021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07712"/>
          </a:xfrm>
        </p:spPr>
        <p:txBody>
          <a:bodyPr anchor="t">
            <a:normAutofit/>
          </a:bodyPr>
          <a:lstStyle>
            <a:lvl1pPr>
              <a:defRPr sz="2400" b="1"/>
            </a:lvl1pPr>
          </a:lstStyle>
          <a:p>
            <a:r>
              <a:rPr lang="da-DK"/>
              <a:t>Click to add headline</a:t>
            </a:r>
            <a:endParaRPr lang="en-US"/>
          </a:p>
        </p:txBody>
      </p:sp>
      <p:sp>
        <p:nvSpPr>
          <p:cNvPr id="3" name="Content Placeholder 2"/>
          <p:cNvSpPr>
            <a:spLocks noGrp="1"/>
          </p:cNvSpPr>
          <p:nvPr>
            <p:ph idx="1"/>
          </p:nvPr>
        </p:nvSpPr>
        <p:spPr>
          <a:xfrm>
            <a:off x="838200" y="1375720"/>
            <a:ext cx="5224272" cy="4351338"/>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0F0A2-D41B-FF41-A535-941EEA34AEB1}" type="datetimeFigureOut">
              <a:t>14/03/2017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C486D-4FAB-B746-8B02-8D7C842291C6}" type="slidenum">
              <a:t>‹#›</a:t>
            </a:fld>
            <a:endParaRPr lang="en-US"/>
          </a:p>
        </p:txBody>
      </p:sp>
      <p:sp>
        <p:nvSpPr>
          <p:cNvPr id="9" name="Content Placeholder 2"/>
          <p:cNvSpPr>
            <a:spLocks noGrp="1"/>
          </p:cNvSpPr>
          <p:nvPr>
            <p:ph idx="13"/>
          </p:nvPr>
        </p:nvSpPr>
        <p:spPr>
          <a:xfrm>
            <a:off x="6129528" y="1375720"/>
            <a:ext cx="5224272" cy="4351338"/>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879020" y="872838"/>
            <a:ext cx="10474780" cy="17069"/>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113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24781"/>
          </a:xfrm>
        </p:spPr>
        <p:txBody>
          <a:bodyPr anchor="t">
            <a:normAutofit/>
          </a:bodyPr>
          <a:lstStyle>
            <a:lvl1pPr>
              <a:defRPr sz="2400" b="1"/>
            </a:lvl1pPr>
          </a:lstStyle>
          <a:p>
            <a:r>
              <a:rPr lang="da-DK"/>
              <a:t>Click to add headline</a:t>
            </a:r>
            <a:endParaRPr lang="en-US"/>
          </a:p>
        </p:txBody>
      </p:sp>
      <p:sp>
        <p:nvSpPr>
          <p:cNvPr id="3" name="Content Placeholder 2"/>
          <p:cNvSpPr>
            <a:spLocks noGrp="1"/>
          </p:cNvSpPr>
          <p:nvPr>
            <p:ph idx="1" hasCustomPrompt="1"/>
          </p:nvPr>
        </p:nvSpPr>
        <p:spPr>
          <a:xfrm>
            <a:off x="838200" y="1375720"/>
            <a:ext cx="5224272" cy="4351338"/>
          </a:xfrm>
        </p:spPr>
        <p:txBody>
          <a:bodyPr/>
          <a:lstStyle>
            <a:lvl1pPr marL="0" indent="0">
              <a:buNone/>
              <a:defRPr sz="2400" baseline="0"/>
            </a:lvl1pPr>
          </a:lstStyle>
          <a:p>
            <a:pPr lvl="0"/>
            <a:r>
              <a:rPr lang="da-DK"/>
              <a:t>Click to add text</a:t>
            </a:r>
            <a:endParaRPr lang="en-US"/>
          </a:p>
        </p:txBody>
      </p:sp>
      <p:sp>
        <p:nvSpPr>
          <p:cNvPr id="4" name="Date Placeholder 3"/>
          <p:cNvSpPr>
            <a:spLocks noGrp="1"/>
          </p:cNvSpPr>
          <p:nvPr>
            <p:ph type="dt" sz="half" idx="10"/>
          </p:nvPr>
        </p:nvSpPr>
        <p:spPr/>
        <p:txBody>
          <a:bodyPr/>
          <a:lstStyle/>
          <a:p>
            <a:fld id="{74C0F0A2-D41B-FF41-A535-941EEA34AEB1}" type="datetimeFigureOut">
              <a:t>14/03/2017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C486D-4FAB-B746-8B02-8D7C842291C6}" type="slidenum">
              <a:t>‹#›</a:t>
            </a:fld>
            <a:endParaRPr lang="en-US"/>
          </a:p>
        </p:txBody>
      </p:sp>
      <p:sp>
        <p:nvSpPr>
          <p:cNvPr id="9" name="Content Placeholder 2"/>
          <p:cNvSpPr>
            <a:spLocks noGrp="1"/>
          </p:cNvSpPr>
          <p:nvPr>
            <p:ph idx="13" hasCustomPrompt="1"/>
          </p:nvPr>
        </p:nvSpPr>
        <p:spPr>
          <a:xfrm>
            <a:off x="6129528" y="1375720"/>
            <a:ext cx="5224272" cy="4351338"/>
          </a:xfrm>
        </p:spPr>
        <p:txBody>
          <a:bodyPr/>
          <a:lstStyle>
            <a:lvl1pPr marL="0" indent="0">
              <a:buNone/>
              <a:defRPr sz="2400"/>
            </a:lvl1pPr>
          </a:lstStyle>
          <a:p>
            <a:pPr lvl="0"/>
            <a:r>
              <a:rPr lang="da-DK"/>
              <a:t>Click to add text</a:t>
            </a:r>
            <a:endParaRPr lang="en-US"/>
          </a:p>
        </p:txBody>
      </p:sp>
      <p:cxnSp>
        <p:nvCxnSpPr>
          <p:cNvPr id="8" name="Straight Connector 7"/>
          <p:cNvCxnSpPr/>
          <p:nvPr userDrawn="1"/>
        </p:nvCxnSpPr>
        <p:spPr>
          <a:xfrm>
            <a:off x="879020" y="872838"/>
            <a:ext cx="10474780" cy="17069"/>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9063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1 column bullets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4988065" cy="685077"/>
          </a:xfrm>
        </p:spPr>
        <p:txBody>
          <a:bodyPr anchor="t">
            <a:normAutofit/>
          </a:bodyPr>
          <a:lstStyle>
            <a:lvl1pPr>
              <a:defRPr sz="2400" b="1"/>
            </a:lvl1pPr>
          </a:lstStyle>
          <a:p>
            <a:r>
              <a:rPr lang="da-DK"/>
              <a:t>Click to add headline</a:t>
            </a:r>
            <a:endParaRPr lang="en-US"/>
          </a:p>
        </p:txBody>
      </p:sp>
      <p:sp>
        <p:nvSpPr>
          <p:cNvPr id="3" name="Content Placeholder 2"/>
          <p:cNvSpPr>
            <a:spLocks noGrp="1"/>
          </p:cNvSpPr>
          <p:nvPr>
            <p:ph idx="1"/>
          </p:nvPr>
        </p:nvSpPr>
        <p:spPr>
          <a:xfrm>
            <a:off x="838200" y="1229589"/>
            <a:ext cx="4988065" cy="4766254"/>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0F0A2-D41B-FF41-A535-941EEA34AEB1}" type="datetimeFigureOut">
              <a:t>14/03/2017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C486D-4FAB-B746-8B02-8D7C842291C6}" type="slidenum">
              <a:t>‹#›</a:t>
            </a:fld>
            <a:endParaRPr lang="en-US"/>
          </a:p>
        </p:txBody>
      </p:sp>
      <p:sp>
        <p:nvSpPr>
          <p:cNvPr id="9" name="Content Placeholder 2"/>
          <p:cNvSpPr>
            <a:spLocks noGrp="1"/>
          </p:cNvSpPr>
          <p:nvPr>
            <p:ph idx="13"/>
          </p:nvPr>
        </p:nvSpPr>
        <p:spPr>
          <a:xfrm>
            <a:off x="6129528" y="365125"/>
            <a:ext cx="5224272" cy="5599070"/>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879020" y="872838"/>
            <a:ext cx="4947245" cy="8062"/>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7541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1 column content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5004250" cy="685077"/>
          </a:xfrm>
        </p:spPr>
        <p:txBody>
          <a:bodyPr anchor="t">
            <a:normAutofit/>
          </a:bodyPr>
          <a:lstStyle>
            <a:lvl1pPr>
              <a:defRPr sz="2400" b="1"/>
            </a:lvl1pPr>
          </a:lstStyle>
          <a:p>
            <a:r>
              <a:rPr lang="da-DK"/>
              <a:t>Click to add headline</a:t>
            </a:r>
            <a:endParaRPr lang="en-US"/>
          </a:p>
        </p:txBody>
      </p:sp>
      <p:sp>
        <p:nvSpPr>
          <p:cNvPr id="3" name="Content Placeholder 2"/>
          <p:cNvSpPr>
            <a:spLocks noGrp="1"/>
          </p:cNvSpPr>
          <p:nvPr>
            <p:ph idx="1"/>
          </p:nvPr>
        </p:nvSpPr>
        <p:spPr>
          <a:xfrm>
            <a:off x="838200" y="1229589"/>
            <a:ext cx="5004250" cy="4752228"/>
          </a:xfrm>
        </p:spPr>
        <p:txBody>
          <a:bodyPr/>
          <a:lstStyle>
            <a:lvl1pPr marL="0" indent="0">
              <a:buNone/>
              <a:defRPr sz="2400"/>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74C0F0A2-D41B-FF41-A535-941EEA34AEB1}" type="datetimeFigureOut">
              <a:t>14/03/2017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C486D-4FAB-B746-8B02-8D7C842291C6}" type="slidenum">
              <a:t>‹#›</a:t>
            </a:fld>
            <a:endParaRPr lang="en-US"/>
          </a:p>
        </p:txBody>
      </p:sp>
      <p:sp>
        <p:nvSpPr>
          <p:cNvPr id="9" name="Content Placeholder 2"/>
          <p:cNvSpPr>
            <a:spLocks noGrp="1"/>
          </p:cNvSpPr>
          <p:nvPr>
            <p:ph idx="13"/>
          </p:nvPr>
        </p:nvSpPr>
        <p:spPr>
          <a:xfrm>
            <a:off x="6129528" y="365125"/>
            <a:ext cx="5224272" cy="5582594"/>
          </a:xfrm>
        </p:spPr>
        <p:txBody>
          <a:bodyPr/>
          <a:lstStyle>
            <a:lvl1pPr marL="0" indent="0">
              <a:buNone/>
              <a:defRPr sz="2400"/>
            </a:lvl1pPr>
          </a:lstStyle>
          <a:p>
            <a:pPr lvl="0"/>
            <a:r>
              <a:rPr lang="en-US" smtClean="0"/>
              <a:t>Click to edit Master text styles</a:t>
            </a:r>
          </a:p>
        </p:txBody>
      </p:sp>
      <p:cxnSp>
        <p:nvCxnSpPr>
          <p:cNvPr id="8" name="Straight Connector 7"/>
          <p:cNvCxnSpPr/>
          <p:nvPr userDrawn="1"/>
        </p:nvCxnSpPr>
        <p:spPr>
          <a:xfrm>
            <a:off x="879020" y="872838"/>
            <a:ext cx="4947245" cy="8062"/>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0533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theme" Target="../theme/theme1.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1">
                <a:solidFill>
                  <a:schemeClr val="accent1"/>
                </a:solidFill>
                <a:latin typeface="Arial" charset="0"/>
                <a:ea typeface="Arial" charset="0"/>
                <a:cs typeface="Arial" charset="0"/>
              </a:defRPr>
            </a:lvl1pPr>
          </a:lstStyle>
          <a:p>
            <a:fld id="{74C0F0A2-D41B-FF41-A535-941EEA34AEB1}" type="datetimeFigureOut">
              <a:rPr lang="en-US"/>
              <a:pPr/>
              <a:t>3/14/17</a:t>
            </a:fld>
            <a:endParaRPr lang="en-US"/>
          </a:p>
        </p:txBody>
      </p:sp>
      <p:sp>
        <p:nvSpPr>
          <p:cNvPr id="5" name="Footer Placeholder 4"/>
          <p:cNvSpPr>
            <a:spLocks noGrp="1"/>
          </p:cNvSpPr>
          <p:nvPr>
            <p:ph type="ftr" sz="quarter" idx="3"/>
          </p:nvPr>
        </p:nvSpPr>
        <p:spPr>
          <a:xfrm>
            <a:off x="7239000" y="6356350"/>
            <a:ext cx="41148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3702697" y="6356350"/>
            <a:ext cx="2743200" cy="365125"/>
          </a:xfrm>
          <a:prstGeom prst="rect">
            <a:avLst/>
          </a:prstGeom>
        </p:spPr>
        <p:txBody>
          <a:bodyPr vert="horz" lIns="91440" tIns="45720" rIns="91440" bIns="45720" rtlCol="0" anchor="ctr"/>
          <a:lstStyle>
            <a:lvl1pPr algn="l">
              <a:defRPr sz="1000" b="1">
                <a:solidFill>
                  <a:schemeClr val="tx1"/>
                </a:solidFill>
                <a:latin typeface="Arial" charset="0"/>
                <a:ea typeface="Arial" charset="0"/>
                <a:cs typeface="Arial" charset="0"/>
              </a:defRPr>
            </a:lvl1pPr>
          </a:lstStyle>
          <a:p>
            <a:fld id="{6DBC486D-4FAB-B746-8B02-8D7C842291C6}" type="slidenum">
              <a:rPr lang="en-US"/>
              <a:pPr/>
              <a:t>‹#›</a:t>
            </a:fld>
            <a:endParaRPr lang="en-US"/>
          </a:p>
        </p:txBody>
      </p:sp>
      <p:pic>
        <p:nvPicPr>
          <p:cNvPr id="7" name="Picture 6"/>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9892122" y="6366470"/>
            <a:ext cx="1461678" cy="244216"/>
          </a:xfrm>
          <a:prstGeom prst="rect">
            <a:avLst/>
          </a:prstGeom>
        </p:spPr>
      </p:pic>
    </p:spTree>
    <p:extLst>
      <p:ext uri="{BB962C8B-B14F-4D97-AF65-F5344CB8AC3E}">
        <p14:creationId xmlns:p14="http://schemas.microsoft.com/office/powerpoint/2010/main" val="59761526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0" r:id="rId4"/>
    <p:sldLayoutId id="2147483667" r:id="rId5"/>
    <p:sldLayoutId id="2147483662" r:id="rId6"/>
    <p:sldLayoutId id="2147483668" r:id="rId7"/>
    <p:sldLayoutId id="2147483664" r:id="rId8"/>
    <p:sldLayoutId id="2147483669" r:id="rId9"/>
    <p:sldLayoutId id="2147483652" r:id="rId10"/>
    <p:sldLayoutId id="2147483654" r:id="rId11"/>
    <p:sldLayoutId id="2147483663" r:id="rId12"/>
    <p:sldLayoutId id="2147483666" r:id="rId13"/>
    <p:sldLayoutId id="2147483665" r:id="rId14"/>
    <p:sldLayoutId id="2147483670" r:id="rId15"/>
    <p:sldLayoutId id="2147483671"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 id="2147483687" r:id="rId3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5" Type="http://schemas.openxmlformats.org/officeDocument/2006/relationships/image" Target="../media/image7.png"/><Relationship Id="rId6" Type="http://schemas.microsoft.com/office/2007/relationships/hdphoto" Target="../media/hdphoto2.wdp"/><Relationship Id="rId7" Type="http://schemas.openxmlformats.org/officeDocument/2006/relationships/image" Target="../media/image8.png"/><Relationship Id="rId8" Type="http://schemas.openxmlformats.org/officeDocument/2006/relationships/image" Target="../media/image9.png"/><Relationship Id="rId9" Type="http://schemas.microsoft.com/office/2007/relationships/hdphoto" Target="../media/hdphoto3.wdp"/><Relationship Id="rId10" Type="http://schemas.openxmlformats.org/officeDocument/2006/relationships/image" Target="../media/image10.png"/><Relationship Id="rId11" Type="http://schemas.openxmlformats.org/officeDocument/2006/relationships/image" Target="../media/image11.gif"/><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4.wdp"/><Relationship Id="rId5" Type="http://schemas.openxmlformats.org/officeDocument/2006/relationships/image" Target="../media/image17.png"/><Relationship Id="rId6" Type="http://schemas.microsoft.com/office/2007/relationships/hdphoto" Target="../media/hdphoto5.wdp"/><Relationship Id="rId7" Type="http://schemas.openxmlformats.org/officeDocument/2006/relationships/image" Target="../media/image18.png"/><Relationship Id="rId8" Type="http://schemas.microsoft.com/office/2007/relationships/hdphoto" Target="../media/hdphoto6.wdp"/><Relationship Id="rId9" Type="http://schemas.microsoft.com/office/2007/relationships/hdphoto" Target="../media/hdphoto7.wdp"/><Relationship Id="rId1" Type="http://schemas.openxmlformats.org/officeDocument/2006/relationships/slideLayout" Target="../slideLayouts/slideLayout31.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hyperlink" Target="http://www.google.ca/url?sa=i&amp;rct=j&amp;q=dsm-v&amp;source=images&amp;cd=&amp;docid=ct6H025KmK8C6M&amp;tbnid=MfSmpORDRoA0kM:&amp;ved=0CAUQjRw&amp;url=http://www.psychiatry.org/dsm5&amp;ei=21EFUrWNN6TK2AX6uIDwCw&amp;bvm=bv.50500085,d.aWM&amp;psig=AFQjCNEeQVZa1oOueB78N5X9XWdCYo7J-g&amp;ust=1376166740625295" TargetMode="External"/><Relationship Id="rId5" Type="http://schemas.openxmlformats.org/officeDocument/2006/relationships/image" Target="../media/image20.gif"/><Relationship Id="rId6" Type="http://schemas.openxmlformats.org/officeDocument/2006/relationships/image" Target="../media/image21.jpg"/><Relationship Id="rId7" Type="http://schemas.openxmlformats.org/officeDocument/2006/relationships/image" Target="../media/image22.jpg"/><Relationship Id="rId8" Type="http://schemas.openxmlformats.org/officeDocument/2006/relationships/hyperlink" Target="NULL" TargetMode="External"/><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Definitions </a:t>
            </a:r>
            <a:r>
              <a:rPr lang="en-US"/>
              <a:t>and </a:t>
            </a:r>
            <a:r>
              <a:rPr lang="en-US" smtClean="0"/>
              <a:t>Diagnosis</a:t>
            </a:r>
            <a:endParaRPr lang="en-US" dirty="0"/>
          </a:p>
        </p:txBody>
      </p:sp>
      <p:sp>
        <p:nvSpPr>
          <p:cNvPr id="3" name="Subtitle 2"/>
          <p:cNvSpPr>
            <a:spLocks noGrp="1"/>
          </p:cNvSpPr>
          <p:nvPr>
            <p:ph type="subTitle" idx="1"/>
          </p:nvPr>
        </p:nvSpPr>
        <p:spPr/>
        <p:txBody>
          <a:bodyPr/>
          <a:lstStyle/>
          <a:p>
            <a:r>
              <a:rPr lang="en-US" dirty="0" smtClean="0"/>
              <a:t>Schizophrenia</a:t>
            </a:r>
            <a:endParaRPr lang="en-US" dirty="0"/>
          </a:p>
        </p:txBody>
      </p:sp>
    </p:spTree>
    <p:extLst>
      <p:ext uri="{BB962C8B-B14F-4D97-AF65-F5344CB8AC3E}">
        <p14:creationId xmlns:p14="http://schemas.microsoft.com/office/powerpoint/2010/main" val="1759632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Take home points</a:t>
            </a:r>
            <a:endParaRPr lang="en-US" dirty="0"/>
          </a:p>
        </p:txBody>
      </p:sp>
      <p:sp>
        <p:nvSpPr>
          <p:cNvPr id="2" name="Content Placeholder 1"/>
          <p:cNvSpPr>
            <a:spLocks noGrp="1"/>
          </p:cNvSpPr>
          <p:nvPr>
            <p:ph idx="1"/>
          </p:nvPr>
        </p:nvSpPr>
        <p:spPr/>
        <p:txBody>
          <a:bodyPr/>
          <a:lstStyle/>
          <a:p>
            <a:r>
              <a:rPr lang="en-US" dirty="0"/>
              <a:t>Functioning is complex and multifactorial, and a variety of factors contribute to functional impairment in patients with schizophrenia</a:t>
            </a:r>
          </a:p>
          <a:p>
            <a:r>
              <a:rPr lang="en-US" dirty="0"/>
              <a:t>Symptoms that are not fully controlled are significantly associated with impaired global functioning </a:t>
            </a:r>
          </a:p>
          <a:p>
            <a:r>
              <a:rPr lang="en-US" dirty="0"/>
              <a:t>Current treatment guidelines include optimizing functioning and quality of life as important treatment goals</a:t>
            </a:r>
          </a:p>
          <a:p>
            <a:endParaRPr lang="en-US" dirty="0"/>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3203867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858184" y="1447800"/>
            <a:ext cx="2578673" cy="990600"/>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defTabSz="914354"/>
            <a:r>
              <a:rPr lang="en-US" sz="1200" dirty="0">
                <a:solidFill>
                  <a:srgbClr val="FFFFFF"/>
                </a:solidFill>
                <a:latin typeface="Arial" charset="0"/>
                <a:ea typeface="Arial" charset="0"/>
                <a:cs typeface="Arial" charset="0"/>
              </a:rPr>
              <a:t>Function in societal roles such as homemaker, worker, student, spouse, family member or </a:t>
            </a:r>
            <a:r>
              <a:rPr lang="en-US" sz="1200" dirty="0" err="1">
                <a:solidFill>
                  <a:srgbClr val="FFFFFF"/>
                </a:solidFill>
                <a:latin typeface="Arial" charset="0"/>
                <a:ea typeface="Arial" charset="0"/>
                <a:cs typeface="Arial" charset="0"/>
              </a:rPr>
              <a:t>friend</a:t>
            </a:r>
            <a:r>
              <a:rPr lang="en-US" sz="1200" baseline="30000" dirty="0" err="1">
                <a:solidFill>
                  <a:srgbClr val="FFFFFF"/>
                </a:solidFill>
                <a:latin typeface="Arial" charset="0"/>
                <a:ea typeface="Arial" charset="0"/>
                <a:cs typeface="Arial" charset="0"/>
              </a:rPr>
              <a:t>1</a:t>
            </a:r>
            <a:endParaRPr lang="en-US" sz="1200" b="1" baseline="30000" dirty="0">
              <a:solidFill>
                <a:srgbClr val="E7E6E6"/>
              </a:solidFill>
              <a:latin typeface="Arial" charset="0"/>
              <a:ea typeface="Arial" charset="0"/>
              <a:cs typeface="Arial" charset="0"/>
            </a:endParaRPr>
          </a:p>
        </p:txBody>
      </p:sp>
      <p:sp>
        <p:nvSpPr>
          <p:cNvPr id="2" name="Title 1"/>
          <p:cNvSpPr>
            <a:spLocks noGrp="1"/>
          </p:cNvSpPr>
          <p:nvPr>
            <p:ph type="title"/>
          </p:nvPr>
        </p:nvSpPr>
        <p:spPr/>
        <p:txBody>
          <a:bodyPr anchor="ctr" anchorCtr="0">
            <a:normAutofit fontScale="90000"/>
          </a:bodyPr>
          <a:lstStyle/>
          <a:p>
            <a:r>
              <a:rPr lang="en-US" sz="3200" dirty="0"/>
              <a:t>Functioning is complex and multifactorial</a:t>
            </a:r>
            <a:endParaRPr lang="en-US" sz="3200" strike="sngStrike" dirty="0"/>
          </a:p>
        </p:txBody>
      </p:sp>
      <p:sp>
        <p:nvSpPr>
          <p:cNvPr id="18" name="AutoShape 15" descr="http://simpleicon.com/wp-content/uploads/Briefcase-3.svg"/>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pPr defTabSz="914354"/>
            <a:endParaRPr lang="en-US" sz="1900" dirty="0">
              <a:solidFill>
                <a:srgbClr val="000000"/>
              </a:solidFill>
              <a:latin typeface="Calibri Light" panose="020F0302020204030204"/>
            </a:endParaRPr>
          </a:p>
        </p:txBody>
      </p:sp>
      <p:sp>
        <p:nvSpPr>
          <p:cNvPr id="19" name="AutoShape 18" descr="http://simpleicon.com/wp-content/uploads/Briefcase-3.svg"/>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pPr defTabSz="914354"/>
            <a:endParaRPr lang="en-US" sz="1900" dirty="0">
              <a:solidFill>
                <a:srgbClr val="000000"/>
              </a:solidFill>
              <a:latin typeface="Calibri Light" panose="020F0302020204030204"/>
            </a:endParaRPr>
          </a:p>
        </p:txBody>
      </p:sp>
      <p:sp>
        <p:nvSpPr>
          <p:cNvPr id="20" name="AutoShape 20" descr="http://simpleicon.com/wp-content/uploads/Briefcase-3.svg"/>
          <p:cNvSpPr>
            <a:spLocks noChangeAspect="1" noChangeArrowheads="1"/>
          </p:cNvSpPr>
          <p:nvPr/>
        </p:nvSpPr>
        <p:spPr bwMode="auto">
          <a:xfrm>
            <a:off x="1984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pPr defTabSz="914354"/>
            <a:endParaRPr lang="en-US" sz="1900" dirty="0">
              <a:solidFill>
                <a:srgbClr val="000000"/>
              </a:solidFill>
              <a:latin typeface="Calibri Light" panose="020F0302020204030204"/>
            </a:endParaRPr>
          </a:p>
        </p:txBody>
      </p:sp>
      <p:sp>
        <p:nvSpPr>
          <p:cNvPr id="7" name="Freeform 6"/>
          <p:cNvSpPr/>
          <p:nvPr/>
        </p:nvSpPr>
        <p:spPr>
          <a:xfrm>
            <a:off x="6146681" y="997257"/>
            <a:ext cx="1615376" cy="1856755"/>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6"/>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992" tIns="326183" rIns="143992" bIns="326183" numCol="1" spcCol="1271" anchor="t" anchorCtr="0">
            <a:noAutofit/>
          </a:bodyPr>
          <a:lstStyle/>
          <a:p>
            <a:pPr algn="ctr" defTabSz="1066747">
              <a:lnSpc>
                <a:spcPct val="90000"/>
              </a:lnSpc>
              <a:spcAft>
                <a:spcPct val="35000"/>
              </a:spcAft>
            </a:pPr>
            <a:r>
              <a:rPr lang="en-US" sz="1600" b="1" dirty="0">
                <a:solidFill>
                  <a:srgbClr val="FFFFFF"/>
                </a:solidFill>
                <a:latin typeface="Arial" charset="0"/>
                <a:ea typeface="Arial" charset="0"/>
                <a:cs typeface="Arial" charset="0"/>
              </a:rPr>
              <a:t>Cognitive</a:t>
            </a:r>
          </a:p>
        </p:txBody>
      </p:sp>
      <p:sp>
        <p:nvSpPr>
          <p:cNvPr id="9" name="Freeform 8"/>
          <p:cNvSpPr/>
          <p:nvPr/>
        </p:nvSpPr>
        <p:spPr>
          <a:xfrm>
            <a:off x="4456780" y="990601"/>
            <a:ext cx="1615376" cy="1856755"/>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1">
              <a:lumMod val="75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992" tIns="234747" rIns="143992" bIns="234747" numCol="1" spcCol="1271" anchor="t" anchorCtr="0">
            <a:noAutofit/>
          </a:bodyPr>
          <a:lstStyle/>
          <a:p>
            <a:pPr algn="ctr" defTabSz="1600120">
              <a:lnSpc>
                <a:spcPct val="90000"/>
              </a:lnSpc>
              <a:spcAft>
                <a:spcPct val="35000"/>
              </a:spcAft>
            </a:pPr>
            <a:r>
              <a:rPr lang="en-US" sz="1600" b="1" dirty="0">
                <a:solidFill>
                  <a:srgbClr val="FFFFFF"/>
                </a:solidFill>
                <a:latin typeface="Arial" charset="0"/>
                <a:ea typeface="Arial" charset="0"/>
                <a:cs typeface="Arial" charset="0"/>
              </a:rPr>
              <a:t>Social</a:t>
            </a:r>
          </a:p>
        </p:txBody>
      </p:sp>
      <p:sp>
        <p:nvSpPr>
          <p:cNvPr id="10" name="Freeform 9"/>
          <p:cNvSpPr/>
          <p:nvPr/>
        </p:nvSpPr>
        <p:spPr>
          <a:xfrm>
            <a:off x="5282528" y="2515208"/>
            <a:ext cx="1615376" cy="1856755"/>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992" tIns="179992" rIns="143992" bIns="179992" numCol="1" spcCol="1271" anchor="ctr" anchorCtr="0">
            <a:noAutofit/>
          </a:bodyPr>
          <a:lstStyle/>
          <a:p>
            <a:pPr algn="ctr" defTabSz="1066747">
              <a:lnSpc>
                <a:spcPct val="90000"/>
              </a:lnSpc>
              <a:spcAft>
                <a:spcPct val="35000"/>
              </a:spcAft>
            </a:pPr>
            <a:r>
              <a:rPr lang="en-US" sz="1600" b="1" dirty="0">
                <a:solidFill>
                  <a:srgbClr val="FFFFFF"/>
                </a:solidFill>
                <a:latin typeface="Arial" charset="0"/>
                <a:ea typeface="Arial" charset="0"/>
                <a:cs typeface="Arial" charset="0"/>
              </a:rPr>
              <a:t>Studied domains of functioning</a:t>
            </a:r>
          </a:p>
        </p:txBody>
      </p:sp>
      <p:sp>
        <p:nvSpPr>
          <p:cNvPr id="12" name="Freeform 11"/>
          <p:cNvSpPr/>
          <p:nvPr/>
        </p:nvSpPr>
        <p:spPr>
          <a:xfrm>
            <a:off x="6983580" y="2546988"/>
            <a:ext cx="1615376" cy="1856755"/>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1">
              <a:lumMod val="75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992" tIns="359982" rIns="143992" bIns="179992" numCol="1" spcCol="1271" anchor="t" anchorCtr="0">
            <a:noAutofit/>
          </a:bodyPr>
          <a:lstStyle/>
          <a:p>
            <a:pPr algn="ctr" defTabSz="1600120">
              <a:lnSpc>
                <a:spcPct val="90000"/>
              </a:lnSpc>
              <a:spcAft>
                <a:spcPct val="35000"/>
              </a:spcAft>
            </a:pPr>
            <a:r>
              <a:rPr lang="en-US" sz="1600" b="1" dirty="0">
                <a:solidFill>
                  <a:srgbClr val="FFFFFF"/>
                </a:solidFill>
                <a:latin typeface="Arial" charset="0"/>
                <a:ea typeface="Arial" charset="0"/>
                <a:cs typeface="Arial" charset="0"/>
              </a:rPr>
              <a:t>Community</a:t>
            </a:r>
          </a:p>
        </p:txBody>
      </p:sp>
      <p:sp>
        <p:nvSpPr>
          <p:cNvPr id="13" name="Freeform 12"/>
          <p:cNvSpPr/>
          <p:nvPr/>
        </p:nvSpPr>
        <p:spPr>
          <a:xfrm>
            <a:off x="6077656" y="4045257"/>
            <a:ext cx="1615376" cy="1856755"/>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6"/>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95" tIns="359982" rIns="107995" bIns="179992" numCol="1" spcCol="1271" anchor="t" anchorCtr="0">
            <a:noAutofit/>
          </a:bodyPr>
          <a:lstStyle/>
          <a:p>
            <a:pPr algn="ctr" defTabSz="1066747">
              <a:lnSpc>
                <a:spcPct val="90000"/>
              </a:lnSpc>
              <a:spcAft>
                <a:spcPct val="35000"/>
              </a:spcAft>
            </a:pPr>
            <a:r>
              <a:rPr lang="en-US" sz="1600" b="1" dirty="0">
                <a:solidFill>
                  <a:srgbClr val="FFFFFF"/>
                </a:solidFill>
                <a:latin typeface="Arial" charset="0"/>
                <a:ea typeface="Arial" charset="0"/>
                <a:cs typeface="Arial" charset="0"/>
              </a:rPr>
              <a:t>Psychological </a:t>
            </a:r>
          </a:p>
        </p:txBody>
      </p:sp>
      <p:sp>
        <p:nvSpPr>
          <p:cNvPr id="15" name="Freeform 14"/>
          <p:cNvSpPr/>
          <p:nvPr/>
        </p:nvSpPr>
        <p:spPr>
          <a:xfrm>
            <a:off x="4413292" y="4030445"/>
            <a:ext cx="1615376" cy="1856755"/>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1">
              <a:lumMod val="75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992" tIns="359982" rIns="143992" bIns="179992" numCol="1" spcCol="1271" anchor="t" anchorCtr="0">
            <a:noAutofit/>
          </a:bodyPr>
          <a:lstStyle/>
          <a:p>
            <a:pPr algn="ctr" defTabSz="1600120">
              <a:lnSpc>
                <a:spcPct val="90000"/>
              </a:lnSpc>
              <a:spcAft>
                <a:spcPct val="35000"/>
              </a:spcAft>
            </a:pPr>
            <a:r>
              <a:rPr lang="en-US" sz="1600" b="1" dirty="0">
                <a:solidFill>
                  <a:srgbClr val="FFFFFF"/>
                </a:solidFill>
                <a:latin typeface="Arial" charset="0"/>
                <a:ea typeface="Arial" charset="0"/>
                <a:cs typeface="Arial" charset="0"/>
              </a:rPr>
              <a:t>Everyday</a:t>
            </a:r>
          </a:p>
        </p:txBody>
      </p:sp>
      <p:sp>
        <p:nvSpPr>
          <p:cNvPr id="16" name="Freeform 15"/>
          <p:cNvSpPr/>
          <p:nvPr/>
        </p:nvSpPr>
        <p:spPr>
          <a:xfrm>
            <a:off x="3593044" y="2515208"/>
            <a:ext cx="1615376" cy="1856755"/>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6"/>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95" tIns="359982" rIns="107995" bIns="179992" numCol="1" spcCol="1271" anchor="t" anchorCtr="0">
            <a:noAutofit/>
          </a:bodyPr>
          <a:lstStyle/>
          <a:p>
            <a:pPr algn="ctr" defTabSz="1600120">
              <a:lnSpc>
                <a:spcPct val="90000"/>
              </a:lnSpc>
              <a:spcAft>
                <a:spcPct val="35000"/>
              </a:spcAft>
            </a:pPr>
            <a:r>
              <a:rPr lang="en-US" sz="1600" b="1" dirty="0">
                <a:solidFill>
                  <a:srgbClr val="FFFFFF"/>
                </a:solidFill>
                <a:latin typeface="Arial" charset="0"/>
                <a:ea typeface="Arial" charset="0"/>
                <a:cs typeface="Arial" charset="0"/>
              </a:rPr>
              <a:t>Vocational</a:t>
            </a:r>
          </a:p>
        </p:txBody>
      </p:sp>
      <p:pic>
        <p:nvPicPr>
          <p:cNvPr id="5125" name="Picture 5" descr="https://d30y9cdsu7xlg0.cloudfront.net/png/6808-200.png"/>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686199" y="1481235"/>
            <a:ext cx="1192663" cy="119266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https://www.mimh.edu/content/themes/mimh/assets/img/icon-innovative-research.png"/>
          <p:cNvPicPr>
            <a:picLocks noChangeAspect="1" noChangeArrowheads="1"/>
          </p:cNvPicPr>
          <p:nvPr/>
        </p:nvPicPr>
        <p:blipFill>
          <a:blip r:embed="rId5" cstate="print">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497687" y="1756881"/>
            <a:ext cx="941119" cy="94111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129" name="Picture 9" descr="http://www.sustainablecitiesinstitute.org/Images/SCI/Icons/200by200/EquityEngagement.png"/>
          <p:cNvPicPr>
            <a:picLocks noChangeAspect="1" noChangeArrowheads="1"/>
          </p:cNvPicPr>
          <p:nvPr/>
        </p:nvPicPr>
        <p:blipFill>
          <a:blip r:embed="rId7"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7315019" y="3092759"/>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https://d30y9cdsu7xlg0.cloudfront.net/png/30409-200.png"/>
          <p:cNvPicPr>
            <a:picLocks noChangeAspect="1" noChangeArrowheads="1"/>
          </p:cNvPicPr>
          <p:nvPr/>
        </p:nvPicPr>
        <p:blipFill>
          <a:blip r:embed="rId8" cstate="print">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389160" y="4784912"/>
            <a:ext cx="832401" cy="832401"/>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http://www.iconsdb.com/icons/preview/white/briefcase-5-xx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41475" y="3252150"/>
            <a:ext cx="718516" cy="718516"/>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http://www.iconsdb.com/icons/download/white/home-5-512.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64063" y="4740285"/>
            <a:ext cx="713839" cy="713839"/>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8634818" y="2980064"/>
            <a:ext cx="2033185" cy="990600"/>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defTabSz="914354"/>
            <a:r>
              <a:rPr lang="en-US" sz="1200" dirty="0">
                <a:solidFill>
                  <a:srgbClr val="FFFFFF"/>
                </a:solidFill>
                <a:latin typeface="Arial" charset="0"/>
                <a:ea typeface="Arial" charset="0"/>
                <a:cs typeface="Arial" charset="0"/>
              </a:rPr>
              <a:t>Social competence and behavior, independent living skills, overall adjustment to community living</a:t>
            </a:r>
            <a:r>
              <a:rPr lang="en-US" sz="1200" baseline="30000" dirty="0">
                <a:solidFill>
                  <a:srgbClr val="FFFFFF"/>
                </a:solidFill>
                <a:latin typeface="Arial" charset="0"/>
                <a:ea typeface="Arial" charset="0"/>
                <a:cs typeface="Arial" charset="0"/>
              </a:rPr>
              <a:t>3</a:t>
            </a:r>
          </a:p>
        </p:txBody>
      </p:sp>
      <p:sp>
        <p:nvSpPr>
          <p:cNvPr id="35" name="Rectangle 34"/>
          <p:cNvSpPr/>
          <p:nvPr/>
        </p:nvSpPr>
        <p:spPr>
          <a:xfrm>
            <a:off x="1905003" y="4463521"/>
            <a:ext cx="2495732" cy="990600"/>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defTabSz="914354"/>
            <a:r>
              <a:rPr lang="en-US" sz="1200" dirty="0">
                <a:solidFill>
                  <a:srgbClr val="FFFFFF"/>
                </a:solidFill>
                <a:latin typeface="Arial" charset="0"/>
                <a:ea typeface="Arial" charset="0"/>
                <a:cs typeface="Arial" charset="0"/>
              </a:rPr>
              <a:t>Capacity to perform (or the actual performance of) daily tasks that are essential for maintenance of social and occupational </a:t>
            </a:r>
            <a:r>
              <a:rPr lang="en-US" sz="1200" dirty="0" err="1">
                <a:solidFill>
                  <a:srgbClr val="FFFFFF"/>
                </a:solidFill>
                <a:latin typeface="Arial" charset="0"/>
                <a:ea typeface="Arial" charset="0"/>
                <a:cs typeface="Arial" charset="0"/>
              </a:rPr>
              <a:t>roles</a:t>
            </a:r>
            <a:r>
              <a:rPr lang="en-US" sz="1200" baseline="30000" dirty="0" err="1">
                <a:solidFill>
                  <a:srgbClr val="FFFFFF"/>
                </a:solidFill>
                <a:latin typeface="Arial" charset="0"/>
                <a:ea typeface="Arial" charset="0"/>
                <a:cs typeface="Arial" charset="0"/>
              </a:rPr>
              <a:t>5</a:t>
            </a:r>
            <a:endParaRPr lang="en-US" sz="1200" baseline="30000" dirty="0">
              <a:solidFill>
                <a:srgbClr val="FFFFFF"/>
              </a:solidFill>
              <a:latin typeface="Arial" charset="0"/>
              <a:ea typeface="Arial" charset="0"/>
              <a:cs typeface="Arial" charset="0"/>
            </a:endParaRPr>
          </a:p>
        </p:txBody>
      </p:sp>
      <p:sp>
        <p:nvSpPr>
          <p:cNvPr id="36" name="Rectangle 35"/>
          <p:cNvSpPr/>
          <p:nvPr/>
        </p:nvSpPr>
        <p:spPr>
          <a:xfrm>
            <a:off x="1524003" y="2948284"/>
            <a:ext cx="2035357" cy="990600"/>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defTabSz="914354"/>
            <a:r>
              <a:rPr lang="en-US" sz="1200" dirty="0">
                <a:solidFill>
                  <a:schemeClr val="tx1"/>
                </a:solidFill>
                <a:latin typeface="Arial" charset="0"/>
                <a:ea typeface="Arial" charset="0"/>
                <a:cs typeface="Arial" charset="0"/>
              </a:rPr>
              <a:t>At least half-time competitive employment or educational </a:t>
            </a:r>
            <a:r>
              <a:rPr lang="en-US" sz="1200" dirty="0" err="1">
                <a:solidFill>
                  <a:schemeClr val="tx1"/>
                </a:solidFill>
                <a:latin typeface="Arial" charset="0"/>
                <a:ea typeface="Arial" charset="0"/>
                <a:cs typeface="Arial" charset="0"/>
              </a:rPr>
              <a:t>involvement</a:t>
            </a:r>
            <a:r>
              <a:rPr lang="en-US" sz="1200" baseline="30000" dirty="0" err="1">
                <a:solidFill>
                  <a:schemeClr val="tx1"/>
                </a:solidFill>
                <a:latin typeface="Arial" charset="0"/>
                <a:ea typeface="Arial" charset="0"/>
                <a:cs typeface="Arial" charset="0"/>
              </a:rPr>
              <a:t>6</a:t>
            </a:r>
            <a:r>
              <a:rPr lang="en-US" sz="1200" dirty="0">
                <a:solidFill>
                  <a:schemeClr val="tx1"/>
                </a:solidFill>
                <a:latin typeface="Arial" charset="0"/>
                <a:ea typeface="Arial" charset="0"/>
                <a:cs typeface="Arial" charset="0"/>
              </a:rPr>
              <a:t> </a:t>
            </a:r>
          </a:p>
        </p:txBody>
      </p:sp>
      <p:sp>
        <p:nvSpPr>
          <p:cNvPr id="37" name="Rectangle 36"/>
          <p:cNvSpPr/>
          <p:nvPr/>
        </p:nvSpPr>
        <p:spPr>
          <a:xfrm>
            <a:off x="7791270" y="1469669"/>
            <a:ext cx="2419532" cy="990600"/>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defTabSz="914354"/>
            <a:r>
              <a:rPr lang="en-US" sz="1200" dirty="0">
                <a:solidFill>
                  <a:schemeClr val="tx1"/>
                </a:solidFill>
                <a:latin typeface="Arial" charset="0"/>
                <a:ea typeface="Arial" charset="0"/>
                <a:cs typeface="Arial" charset="0"/>
              </a:rPr>
              <a:t>Working memory, verbal learning and memory, verbal fluency, executive functions, </a:t>
            </a:r>
            <a:r>
              <a:rPr lang="en-US" sz="1200" dirty="0" err="1">
                <a:solidFill>
                  <a:schemeClr val="tx1"/>
                </a:solidFill>
                <a:latin typeface="Arial" charset="0"/>
                <a:ea typeface="Arial" charset="0"/>
                <a:cs typeface="Arial" charset="0"/>
              </a:rPr>
              <a:t>attention</a:t>
            </a:r>
            <a:r>
              <a:rPr lang="en-US" sz="1200" baseline="30000" dirty="0" err="1">
                <a:solidFill>
                  <a:schemeClr val="tx1"/>
                </a:solidFill>
                <a:latin typeface="Arial" charset="0"/>
                <a:ea typeface="Arial" charset="0"/>
                <a:cs typeface="Arial" charset="0"/>
              </a:rPr>
              <a:t>2</a:t>
            </a:r>
            <a:endParaRPr lang="en-US" sz="1200" baseline="30000" dirty="0">
              <a:solidFill>
                <a:schemeClr val="tx1"/>
              </a:solidFill>
              <a:latin typeface="Arial" charset="0"/>
              <a:ea typeface="Arial" charset="0"/>
              <a:cs typeface="Arial" charset="0"/>
            </a:endParaRPr>
          </a:p>
        </p:txBody>
      </p:sp>
      <p:sp>
        <p:nvSpPr>
          <p:cNvPr id="38" name="Rectangle 37"/>
          <p:cNvSpPr/>
          <p:nvPr/>
        </p:nvSpPr>
        <p:spPr>
          <a:xfrm>
            <a:off x="7724877" y="4463521"/>
            <a:ext cx="2485923" cy="990600"/>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defTabSz="914354"/>
            <a:r>
              <a:rPr lang="en-US" sz="1200" dirty="0">
                <a:solidFill>
                  <a:schemeClr val="tx1"/>
                </a:solidFill>
                <a:latin typeface="Arial" charset="0"/>
                <a:ea typeface="Arial" charset="0"/>
                <a:cs typeface="Arial" charset="0"/>
              </a:rPr>
              <a:t>Ability to achieve goals within self and the external environment. Includes an individual's behavior, emotion, social skills and overall mental health</a:t>
            </a:r>
            <a:r>
              <a:rPr lang="en-US" sz="1200" baseline="30000" dirty="0">
                <a:solidFill>
                  <a:schemeClr val="tx1"/>
                </a:solidFill>
                <a:latin typeface="Arial" charset="0"/>
                <a:ea typeface="Arial" charset="0"/>
                <a:cs typeface="Arial" charset="0"/>
              </a:rPr>
              <a:t>4</a:t>
            </a:r>
          </a:p>
        </p:txBody>
      </p:sp>
      <p:sp>
        <p:nvSpPr>
          <p:cNvPr id="32" name="Text Placeholder 3"/>
          <p:cNvSpPr txBox="1">
            <a:spLocks/>
          </p:cNvSpPr>
          <p:nvPr/>
        </p:nvSpPr>
        <p:spPr>
          <a:xfrm>
            <a:off x="838199" y="6178716"/>
            <a:ext cx="8348832" cy="423193"/>
          </a:xfrm>
          <a:prstGeom prst="rect">
            <a:avLst/>
          </a:prstGeom>
        </p:spPr>
        <p:txBody>
          <a:bodyPr vert="horz" wrap="square" lIns="0" tIns="0" rIns="0" bIns="0" rtlCol="0" anchor="b">
            <a:spAutoFit/>
          </a:bodyPr>
          <a:lstStyle>
            <a:lvl1pPr marL="0" indent="0" algn="l" defTabSz="914400" rtl="0" eaLnBrk="1" latinLnBrk="0" hangingPunct="1">
              <a:lnSpc>
                <a:spcPts val="1050"/>
              </a:lnSpc>
              <a:spcBef>
                <a:spcPts val="0"/>
              </a:spcBef>
              <a:buClr>
                <a:srgbClr val="C00000"/>
              </a:buClr>
              <a:buFont typeface="Arial"/>
              <a:buNone/>
              <a:defRPr sz="900" kern="1200" baseline="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4B4B4"/>
              </a:buClr>
            </a:pPr>
            <a:r>
              <a:rPr lang="en-US" dirty="0">
                <a:solidFill>
                  <a:schemeClr val="tx2"/>
                </a:solidFill>
              </a:rPr>
              <a:t>1. </a:t>
            </a:r>
            <a:r>
              <a:rPr lang="en-US" dirty="0" err="1">
                <a:solidFill>
                  <a:schemeClr val="tx2"/>
                </a:solidFill>
              </a:rPr>
              <a:t>Brissos</a:t>
            </a:r>
            <a:r>
              <a:rPr lang="en-US" dirty="0">
                <a:solidFill>
                  <a:schemeClr val="tx2"/>
                </a:solidFill>
              </a:rPr>
              <a:t> S, et al. </a:t>
            </a:r>
            <a:r>
              <a:rPr lang="en-US" i="1" dirty="0">
                <a:solidFill>
                  <a:schemeClr val="tx2"/>
                </a:solidFill>
              </a:rPr>
              <a:t>Ann Gen Psychiatry</a:t>
            </a:r>
            <a:r>
              <a:rPr lang="en-US" dirty="0">
                <a:solidFill>
                  <a:schemeClr val="tx2"/>
                </a:solidFill>
              </a:rPr>
              <a:t>. 2011;24;10:18. 2. Bowie CR, Harvey PD . </a:t>
            </a:r>
            <a:r>
              <a:rPr lang="en-US" i="1" dirty="0" err="1">
                <a:solidFill>
                  <a:schemeClr val="tx2"/>
                </a:solidFill>
              </a:rPr>
              <a:t>Neuropsychiatr</a:t>
            </a:r>
            <a:r>
              <a:rPr lang="en-US" i="1" dirty="0">
                <a:solidFill>
                  <a:schemeClr val="tx2"/>
                </a:solidFill>
              </a:rPr>
              <a:t> Dis Treat</a:t>
            </a:r>
            <a:r>
              <a:rPr lang="en-US" dirty="0">
                <a:solidFill>
                  <a:schemeClr val="tx2"/>
                </a:solidFill>
              </a:rPr>
              <a:t>. 2006;2(4):531–536. 3. Dickinson D, </a:t>
            </a:r>
            <a:r>
              <a:rPr lang="en-US" dirty="0" err="1">
                <a:solidFill>
                  <a:schemeClr val="tx2"/>
                </a:solidFill>
              </a:rPr>
              <a:t>Coursey</a:t>
            </a:r>
            <a:r>
              <a:rPr lang="en-US" dirty="0">
                <a:solidFill>
                  <a:schemeClr val="tx2"/>
                </a:solidFill>
              </a:rPr>
              <a:t> RD. </a:t>
            </a:r>
            <a:r>
              <a:rPr lang="en-US" i="1" dirty="0" err="1">
                <a:solidFill>
                  <a:schemeClr val="tx2"/>
                </a:solidFill>
              </a:rPr>
              <a:t>Schizophr</a:t>
            </a:r>
            <a:r>
              <a:rPr lang="en-US" i="1" dirty="0">
                <a:solidFill>
                  <a:schemeClr val="tx2"/>
                </a:solidFill>
              </a:rPr>
              <a:t> Res</a:t>
            </a:r>
            <a:r>
              <a:rPr lang="en-US" dirty="0">
                <a:solidFill>
                  <a:schemeClr val="tx2"/>
                </a:solidFill>
              </a:rPr>
              <a:t>. 2002;56(1-2):161–70. 4. </a:t>
            </a:r>
            <a:r>
              <a:rPr lang="en-US" dirty="0" err="1">
                <a:solidFill>
                  <a:schemeClr val="tx2"/>
                </a:solidFill>
              </a:rPr>
              <a:t>Preedy</a:t>
            </a:r>
            <a:r>
              <a:rPr lang="en-US" dirty="0">
                <a:solidFill>
                  <a:schemeClr val="tx2"/>
                </a:solidFill>
              </a:rPr>
              <a:t>, Victor R. </a:t>
            </a:r>
            <a:r>
              <a:rPr lang="en-US" i="1" dirty="0">
                <a:solidFill>
                  <a:schemeClr val="tx2"/>
                </a:solidFill>
              </a:rPr>
              <a:t>Handbook of Disease Burdens and Quality of Life Measures</a:t>
            </a:r>
            <a:r>
              <a:rPr lang="en-US" dirty="0">
                <a:solidFill>
                  <a:schemeClr val="tx2"/>
                </a:solidFill>
              </a:rPr>
              <a:t>. New York: Springer, 2010. 5. Harvey PD. </a:t>
            </a:r>
            <a:r>
              <a:rPr lang="en-US" i="1" dirty="0">
                <a:solidFill>
                  <a:schemeClr val="tx2"/>
                </a:solidFill>
              </a:rPr>
              <a:t>Cognitive Impairment in Schizophrenia.</a:t>
            </a:r>
            <a:r>
              <a:rPr lang="en-US" dirty="0">
                <a:solidFill>
                  <a:schemeClr val="tx2"/>
                </a:solidFill>
              </a:rPr>
              <a:t> Cambridge: Cambridge University Press, 2013. 6. </a:t>
            </a:r>
            <a:r>
              <a:rPr lang="en-US" dirty="0" err="1">
                <a:solidFill>
                  <a:schemeClr val="tx2"/>
                </a:solidFill>
              </a:rPr>
              <a:t>Liberman</a:t>
            </a:r>
            <a:r>
              <a:rPr lang="en-US" dirty="0">
                <a:solidFill>
                  <a:schemeClr val="tx2"/>
                </a:solidFill>
              </a:rPr>
              <a:t> RP, et al. </a:t>
            </a:r>
            <a:r>
              <a:rPr lang="en-US" i="1" dirty="0" err="1">
                <a:solidFill>
                  <a:schemeClr val="tx2"/>
                </a:solidFill>
              </a:rPr>
              <a:t>Int</a:t>
            </a:r>
            <a:r>
              <a:rPr lang="en-US" i="1" dirty="0">
                <a:solidFill>
                  <a:schemeClr val="tx2"/>
                </a:solidFill>
              </a:rPr>
              <a:t> Rev Psychiatry</a:t>
            </a:r>
            <a:r>
              <a:rPr lang="en-US" dirty="0">
                <a:solidFill>
                  <a:schemeClr val="tx2"/>
                </a:solidFill>
              </a:rPr>
              <a:t>. 2002;14(4):256–272.</a:t>
            </a:r>
          </a:p>
        </p:txBody>
      </p:sp>
    </p:spTree>
    <p:extLst>
      <p:ext uri="{BB962C8B-B14F-4D97-AF65-F5344CB8AC3E}">
        <p14:creationId xmlns:p14="http://schemas.microsoft.com/office/powerpoint/2010/main" val="29837084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 presetClass="entr" presetSubtype="0" fill="hold" nodeType="withEffect">
                                  <p:stCondLst>
                                    <p:cond delay="0"/>
                                  </p:stCondLst>
                                  <p:childTnLst>
                                    <p:set>
                                      <p:cBhvr>
                                        <p:cTn id="20" dur="1" fill="hold">
                                          <p:stCondLst>
                                            <p:cond delay="0"/>
                                          </p:stCondLst>
                                        </p:cTn>
                                        <p:tgtEl>
                                          <p:spTgt spid="51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9" grpId="0" animBg="1"/>
      <p:bldP spid="12" grpId="0" animBg="1"/>
      <p:bldP spid="13" grpId="0" animBg="1"/>
      <p:bldP spid="15" grpId="0" animBg="1"/>
      <p:bldP spid="16" grpId="0" animBg="1"/>
      <p:bldP spid="34" grpId="0" animBg="1"/>
      <p:bldP spid="35" grpId="0" animBg="1"/>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76562"/>
            <a:ext cx="10515600" cy="507713"/>
          </a:xfrm>
        </p:spPr>
        <p:txBody>
          <a:bodyPr>
            <a:normAutofit fontScale="90000"/>
          </a:bodyPr>
          <a:lstStyle/>
          <a:p>
            <a:r>
              <a:rPr lang="en-US" dirty="0" smtClean="0"/>
              <a:t>A variety of factors contribute to functional impairment </a:t>
            </a:r>
            <a:br>
              <a:rPr lang="en-US" dirty="0" smtClean="0"/>
            </a:br>
            <a:r>
              <a:rPr lang="en-US" dirty="0" smtClean="0"/>
              <a:t>in patients with schizophrenia</a:t>
            </a:r>
            <a:endParaRPr lang="en-US" dirty="0"/>
          </a:p>
        </p:txBody>
      </p:sp>
      <p:sp>
        <p:nvSpPr>
          <p:cNvPr id="19" name="Text Placeholder 18"/>
          <p:cNvSpPr>
            <a:spLocks noGrp="1"/>
          </p:cNvSpPr>
          <p:nvPr>
            <p:ph type="body" sz="quarter" idx="13"/>
          </p:nvPr>
        </p:nvSpPr>
        <p:spPr/>
        <p:txBody>
          <a:bodyPr/>
          <a:lstStyle/>
          <a:p>
            <a:r>
              <a:rPr lang="en-US" dirty="0" smtClean="0">
                <a:solidFill>
                  <a:schemeClr val="tx2"/>
                </a:solidFill>
              </a:rPr>
              <a:t>Harvey PD, </a:t>
            </a:r>
            <a:r>
              <a:rPr lang="en-US" dirty="0" err="1" smtClean="0">
                <a:solidFill>
                  <a:schemeClr val="tx2"/>
                </a:solidFill>
              </a:rPr>
              <a:t>Strassnig</a:t>
            </a:r>
            <a:r>
              <a:rPr lang="en-US" dirty="0" smtClean="0">
                <a:solidFill>
                  <a:schemeClr val="tx2"/>
                </a:solidFill>
              </a:rPr>
              <a:t> M. </a:t>
            </a:r>
            <a:r>
              <a:rPr lang="en-US" i="1" dirty="0" smtClean="0">
                <a:solidFill>
                  <a:schemeClr val="tx2"/>
                </a:solidFill>
              </a:rPr>
              <a:t>World Psychiatry.</a:t>
            </a:r>
            <a:r>
              <a:rPr lang="en-US" dirty="0" smtClean="0">
                <a:solidFill>
                  <a:schemeClr val="tx2"/>
                </a:solidFill>
              </a:rPr>
              <a:t> 2012;11:73–79. </a:t>
            </a:r>
            <a:endParaRPr lang="en-US" dirty="0">
              <a:solidFill>
                <a:schemeClr val="tx2"/>
              </a:solidFill>
            </a:endParaRPr>
          </a:p>
        </p:txBody>
      </p:sp>
      <p:sp>
        <p:nvSpPr>
          <p:cNvPr id="58" name="Oval 57"/>
          <p:cNvSpPr/>
          <p:nvPr/>
        </p:nvSpPr>
        <p:spPr>
          <a:xfrm>
            <a:off x="4648202" y="2180821"/>
            <a:ext cx="2837500" cy="2703155"/>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4"/>
            <a:r>
              <a:rPr lang="en-US" sz="2800" b="1" dirty="0">
                <a:solidFill>
                  <a:prstClr val="white"/>
                </a:solidFill>
                <a:latin typeface="Arial" charset="0"/>
                <a:ea typeface="Arial" charset="0"/>
                <a:cs typeface="Arial" charset="0"/>
              </a:rPr>
              <a:t>Everyday functional disability</a:t>
            </a:r>
          </a:p>
        </p:txBody>
      </p:sp>
      <p:sp>
        <p:nvSpPr>
          <p:cNvPr id="64" name="Oval 63"/>
          <p:cNvSpPr/>
          <p:nvPr/>
        </p:nvSpPr>
        <p:spPr>
          <a:xfrm>
            <a:off x="6505728" y="1003050"/>
            <a:ext cx="2181072" cy="1037823"/>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4"/>
            <a:r>
              <a:rPr lang="en-US" sz="1600" b="1" dirty="0">
                <a:solidFill>
                  <a:prstClr val="white"/>
                </a:solidFill>
                <a:latin typeface="Arial" charset="0"/>
                <a:ea typeface="Arial" charset="0"/>
                <a:cs typeface="Arial" charset="0"/>
              </a:rPr>
              <a:t>Symptoms</a:t>
            </a:r>
            <a:r>
              <a:rPr lang="en-US" sz="1900" b="1" dirty="0">
                <a:solidFill>
                  <a:srgbClr val="FF0000"/>
                </a:solidFill>
                <a:latin typeface="Arial" charset="0"/>
                <a:ea typeface="Arial" charset="0"/>
                <a:cs typeface="Arial" charset="0"/>
              </a:rPr>
              <a:t> </a:t>
            </a:r>
            <a:r>
              <a:rPr lang="en-US" sz="1500" dirty="0">
                <a:solidFill>
                  <a:srgbClr val="FFFFFF"/>
                </a:solidFill>
                <a:latin typeface="Arial" charset="0"/>
                <a:ea typeface="Arial" charset="0"/>
                <a:cs typeface="Arial" charset="0"/>
              </a:rPr>
              <a:t>(including depression)</a:t>
            </a:r>
          </a:p>
        </p:txBody>
      </p:sp>
      <p:sp>
        <p:nvSpPr>
          <p:cNvPr id="65" name="Oval 64"/>
          <p:cNvSpPr/>
          <p:nvPr/>
        </p:nvSpPr>
        <p:spPr>
          <a:xfrm>
            <a:off x="8022237" y="4309951"/>
            <a:ext cx="2104527" cy="1060855"/>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4"/>
            <a:r>
              <a:rPr lang="en-US" sz="1600" b="1" dirty="0">
                <a:solidFill>
                  <a:prstClr val="white"/>
                </a:solidFill>
                <a:latin typeface="Arial" charset="0"/>
                <a:ea typeface="Arial" charset="0"/>
                <a:cs typeface="Arial" charset="0"/>
              </a:rPr>
              <a:t>Social cognition</a:t>
            </a:r>
          </a:p>
        </p:txBody>
      </p:sp>
      <p:sp>
        <p:nvSpPr>
          <p:cNvPr id="66" name="Oval 65"/>
          <p:cNvSpPr/>
          <p:nvPr/>
        </p:nvSpPr>
        <p:spPr>
          <a:xfrm>
            <a:off x="6488379" y="5189647"/>
            <a:ext cx="2104527" cy="1060855"/>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18000" tIns="45718" rIns="18000" bIns="45718" rtlCol="0" anchor="ctr"/>
          <a:lstStyle/>
          <a:p>
            <a:pPr algn="ctr" defTabSz="914354"/>
            <a:r>
              <a:rPr lang="en-US" sz="1600" b="1" dirty="0">
                <a:solidFill>
                  <a:prstClr val="white"/>
                </a:solidFill>
                <a:latin typeface="Arial" charset="0"/>
                <a:ea typeface="Arial" charset="0"/>
                <a:cs typeface="Arial" charset="0"/>
              </a:rPr>
              <a:t>Environmental</a:t>
            </a:r>
            <a:r>
              <a:rPr lang="en-US" sz="1900" b="1" dirty="0">
                <a:solidFill>
                  <a:prstClr val="white"/>
                </a:solidFill>
                <a:latin typeface="Arial" charset="0"/>
                <a:ea typeface="Arial" charset="0"/>
                <a:cs typeface="Arial" charset="0"/>
              </a:rPr>
              <a:t> factors</a:t>
            </a:r>
          </a:p>
        </p:txBody>
      </p:sp>
      <p:cxnSp>
        <p:nvCxnSpPr>
          <p:cNvPr id="10" name="Straight Arrow Connector 9"/>
          <p:cNvCxnSpPr/>
          <p:nvPr/>
        </p:nvCxnSpPr>
        <p:spPr>
          <a:xfrm flipH="1">
            <a:off x="6629402" y="1939878"/>
            <a:ext cx="284151" cy="346124"/>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5" idx="2"/>
            <a:endCxn id="58" idx="5"/>
          </p:cNvCxnSpPr>
          <p:nvPr/>
        </p:nvCxnSpPr>
        <p:spPr>
          <a:xfrm flipH="1" flipV="1">
            <a:off x="7070161" y="4488110"/>
            <a:ext cx="952075" cy="352268"/>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9" idx="7"/>
            <a:endCxn id="58" idx="3"/>
          </p:cNvCxnSpPr>
          <p:nvPr/>
        </p:nvCxnSpPr>
        <p:spPr>
          <a:xfrm flipV="1">
            <a:off x="4732914" y="4488112"/>
            <a:ext cx="330831" cy="125697"/>
          </a:xfrm>
          <a:prstGeom prst="straightConnector1">
            <a:avLst/>
          </a:prstGeom>
          <a:ln w="2857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3124201" y="4489268"/>
            <a:ext cx="1884723" cy="850387"/>
          </a:xfrm>
          <a:prstGeom prst="ellipse">
            <a:avLst/>
          </a:prstGeom>
          <a:solidFill>
            <a:schemeClr val="accent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35998" tIns="45718" rIns="35998" bIns="45718" rtlCol="0" anchor="ctr"/>
          <a:lstStyle/>
          <a:p>
            <a:pPr algn="ctr" defTabSz="914354"/>
            <a:r>
              <a:rPr lang="en-US" sz="1600" b="1" dirty="0">
                <a:solidFill>
                  <a:prstClr val="white"/>
                </a:solidFill>
                <a:latin typeface="Arial" charset="0"/>
                <a:ea typeface="Arial" charset="0"/>
                <a:cs typeface="Arial" charset="0"/>
              </a:rPr>
              <a:t>Cognitive performance</a:t>
            </a:r>
          </a:p>
        </p:txBody>
      </p:sp>
      <p:sp>
        <p:nvSpPr>
          <p:cNvPr id="80" name="Oval 79"/>
          <p:cNvSpPr/>
          <p:nvPr/>
        </p:nvSpPr>
        <p:spPr>
          <a:xfrm>
            <a:off x="3124201" y="1534660"/>
            <a:ext cx="1884723" cy="835835"/>
          </a:xfrm>
          <a:prstGeom prst="ellipse">
            <a:avLst/>
          </a:prstGeom>
          <a:solidFill>
            <a:schemeClr val="accent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4"/>
            <a:r>
              <a:rPr lang="en-US" sz="1600" b="1" dirty="0">
                <a:solidFill>
                  <a:prstClr val="white"/>
                </a:solidFill>
                <a:latin typeface="Arial" charset="0"/>
                <a:ea typeface="Arial" charset="0"/>
                <a:cs typeface="Arial" charset="0"/>
              </a:rPr>
              <a:t>Functional capacity</a:t>
            </a:r>
          </a:p>
        </p:txBody>
      </p:sp>
      <p:sp>
        <p:nvSpPr>
          <p:cNvPr id="81" name="Oval 80"/>
          <p:cNvSpPr/>
          <p:nvPr/>
        </p:nvSpPr>
        <p:spPr>
          <a:xfrm>
            <a:off x="1809751" y="2826099"/>
            <a:ext cx="2113263" cy="1110847"/>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35998" tIns="45718" rIns="35998" bIns="45718" rtlCol="0" anchor="ctr"/>
          <a:lstStyle/>
          <a:p>
            <a:pPr algn="ctr" defTabSz="914354"/>
            <a:r>
              <a:rPr lang="en-US" sz="1600" b="1" dirty="0">
                <a:solidFill>
                  <a:prstClr val="white"/>
                </a:solidFill>
                <a:latin typeface="Arial" charset="0"/>
                <a:ea typeface="Arial" charset="0"/>
                <a:cs typeface="Arial" charset="0"/>
              </a:rPr>
              <a:t>Demographic factors</a:t>
            </a:r>
          </a:p>
        </p:txBody>
      </p:sp>
      <p:cxnSp>
        <p:nvCxnSpPr>
          <p:cNvPr id="25" name="Straight Arrow Connector 24"/>
          <p:cNvCxnSpPr>
            <a:stCxn id="79" idx="0"/>
            <a:endCxn id="80" idx="4"/>
          </p:cNvCxnSpPr>
          <p:nvPr/>
        </p:nvCxnSpPr>
        <p:spPr>
          <a:xfrm flipV="1">
            <a:off x="4066563" y="2370493"/>
            <a:ext cx="0" cy="2118776"/>
          </a:xfrm>
          <a:prstGeom prst="straightConnector1">
            <a:avLst/>
          </a:prstGeom>
          <a:ln w="38100">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80" idx="3"/>
          </p:cNvCxnSpPr>
          <p:nvPr/>
        </p:nvCxnSpPr>
        <p:spPr>
          <a:xfrm flipV="1">
            <a:off x="2851295" y="2248088"/>
            <a:ext cx="548916" cy="596392"/>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524629" y="4829179"/>
            <a:ext cx="376225" cy="513111"/>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79" idx="1"/>
          </p:cNvCxnSpPr>
          <p:nvPr/>
        </p:nvCxnSpPr>
        <p:spPr>
          <a:xfrm>
            <a:off x="2780015" y="3962485"/>
            <a:ext cx="620199" cy="651323"/>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58" idx="1"/>
          </p:cNvCxnSpPr>
          <p:nvPr/>
        </p:nvCxnSpPr>
        <p:spPr>
          <a:xfrm>
            <a:off x="4736018" y="2300871"/>
            <a:ext cx="327724" cy="275820"/>
          </a:xfrm>
          <a:prstGeom prst="straightConnector1">
            <a:avLst/>
          </a:prstGeom>
          <a:ln w="38100">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289855" y="1760589"/>
            <a:ext cx="2104527" cy="1065507"/>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4"/>
            <a:r>
              <a:rPr lang="en-US" sz="1600" b="1" dirty="0">
                <a:solidFill>
                  <a:prstClr val="white"/>
                </a:solidFill>
                <a:latin typeface="Arial" charset="0"/>
                <a:ea typeface="Arial" charset="0"/>
                <a:cs typeface="Arial" charset="0"/>
              </a:rPr>
              <a:t>Medication side effects</a:t>
            </a:r>
          </a:p>
        </p:txBody>
      </p:sp>
      <p:cxnSp>
        <p:nvCxnSpPr>
          <p:cNvPr id="27" name="Straight Arrow Connector 26"/>
          <p:cNvCxnSpPr>
            <a:stCxn id="26" idx="2"/>
            <a:endCxn id="58" idx="7"/>
          </p:cNvCxnSpPr>
          <p:nvPr/>
        </p:nvCxnSpPr>
        <p:spPr>
          <a:xfrm flipH="1">
            <a:off x="7070160" y="2293343"/>
            <a:ext cx="1219693" cy="283348"/>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 Placeholder 18"/>
          <p:cNvSpPr txBox="1">
            <a:spLocks/>
          </p:cNvSpPr>
          <p:nvPr/>
        </p:nvSpPr>
        <p:spPr>
          <a:xfrm>
            <a:off x="844900" y="5595666"/>
            <a:ext cx="8229600" cy="432000"/>
          </a:xfrm>
          <a:prstGeom prst="rect">
            <a:avLst/>
          </a:prstGeom>
        </p:spPr>
        <p:txBody>
          <a:bodyPr vert="horz" lIns="0" tIns="35998" rIns="35998" bIns="35998" rtlCol="0" anchor="b">
            <a:noAutofit/>
          </a:bodyPr>
          <a:lstStyle>
            <a:lvl1pPr marL="0" indent="0" algn="l" defTabSz="914400" rtl="0" eaLnBrk="1" latinLnBrk="0" hangingPunct="1">
              <a:spcBef>
                <a:spcPts val="600"/>
              </a:spcBef>
              <a:buClr>
                <a:schemeClr val="accent3"/>
              </a:buClr>
              <a:buSzPct val="100000"/>
              <a:buFont typeface="Arial" panose="020B0604020202020204"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anose="020B0604020202020204" pitchFamily="34" charset="0"/>
              <a:buChar char="–"/>
              <a:defRPr sz="12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B4B4B4"/>
              </a:buClr>
            </a:pPr>
            <a:r>
              <a:rPr lang="en-US" i="1" dirty="0">
                <a:solidFill>
                  <a:srgbClr val="000000"/>
                </a:solidFill>
                <a:latin typeface="Arial" charset="0"/>
                <a:ea typeface="Arial" charset="0"/>
                <a:cs typeface="Arial" charset="0"/>
              </a:rPr>
              <a:t>Figure adapted from Harvey &amp; </a:t>
            </a:r>
            <a:r>
              <a:rPr lang="en-US" i="1" dirty="0" err="1">
                <a:solidFill>
                  <a:srgbClr val="000000"/>
                </a:solidFill>
                <a:latin typeface="Arial" charset="0"/>
                <a:ea typeface="Arial" charset="0"/>
                <a:cs typeface="Arial" charset="0"/>
              </a:rPr>
              <a:t>Strassnig</a:t>
            </a:r>
            <a:r>
              <a:rPr lang="en-US" i="1" dirty="0">
                <a:solidFill>
                  <a:srgbClr val="000000"/>
                </a:solidFill>
                <a:latin typeface="Arial" charset="0"/>
                <a:ea typeface="Arial" charset="0"/>
                <a:cs typeface="Arial" charset="0"/>
              </a:rPr>
              <a:t> (2012)</a:t>
            </a:r>
          </a:p>
        </p:txBody>
      </p:sp>
      <p:sp>
        <p:nvSpPr>
          <p:cNvPr id="22" name="Oval 21"/>
          <p:cNvSpPr/>
          <p:nvPr/>
        </p:nvSpPr>
        <p:spPr>
          <a:xfrm>
            <a:off x="8305803" y="3042059"/>
            <a:ext cx="2104527" cy="1060855"/>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4"/>
            <a:r>
              <a:rPr lang="en-US" sz="1600" b="1" dirty="0">
                <a:solidFill>
                  <a:prstClr val="white"/>
                </a:solidFill>
                <a:latin typeface="Arial" charset="0"/>
                <a:ea typeface="Arial" charset="0"/>
                <a:cs typeface="Arial" charset="0"/>
              </a:rPr>
              <a:t>Health status</a:t>
            </a:r>
          </a:p>
        </p:txBody>
      </p:sp>
      <p:cxnSp>
        <p:nvCxnSpPr>
          <p:cNvPr id="23" name="Straight Arrow Connector 22"/>
          <p:cNvCxnSpPr>
            <a:stCxn id="22" idx="2"/>
            <a:endCxn id="58" idx="6"/>
          </p:cNvCxnSpPr>
          <p:nvPr/>
        </p:nvCxnSpPr>
        <p:spPr>
          <a:xfrm flipH="1" flipV="1">
            <a:off x="7485702" y="3532399"/>
            <a:ext cx="820100" cy="40084"/>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809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500"/>
                                        <p:tgtEl>
                                          <p:spTgt spid="6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79" grpId="0" animBg="1"/>
      <p:bldP spid="80" grpId="0" animBg="1"/>
      <p:bldP spid="81" grpId="0" animBg="1"/>
      <p:bldP spid="26"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585"/>
            <a:ext cx="10515600" cy="507713"/>
          </a:xfrm>
        </p:spPr>
        <p:txBody>
          <a:bodyPr>
            <a:normAutofit fontScale="90000"/>
          </a:bodyPr>
          <a:lstStyle/>
          <a:p>
            <a:r>
              <a:rPr lang="en-US" dirty="0" smtClean="0"/>
              <a:t>Multiple measures of patient functioning exist, but may not always help to understand the impact on the patient</a:t>
            </a:r>
            <a:r>
              <a:rPr lang="en-US" baseline="30000" dirty="0" smtClean="0"/>
              <a:t>1</a:t>
            </a:r>
            <a:endParaRPr lang="en-US" dirty="0"/>
          </a:p>
        </p:txBody>
      </p:sp>
      <p:sp>
        <p:nvSpPr>
          <p:cNvPr id="10" name="Text Placeholder 9"/>
          <p:cNvSpPr>
            <a:spLocks noGrp="1"/>
          </p:cNvSpPr>
          <p:nvPr>
            <p:ph type="body" sz="quarter" idx="13"/>
          </p:nvPr>
        </p:nvSpPr>
        <p:spPr>
          <a:xfrm>
            <a:off x="838201" y="5883767"/>
            <a:ext cx="6638364" cy="718145"/>
          </a:xfrm>
        </p:spPr>
        <p:txBody>
          <a:bodyPr/>
          <a:lstStyle/>
          <a:p>
            <a:r>
              <a:rPr lang="en-US" dirty="0" smtClean="0"/>
              <a:t>1. Wilson C, et al. </a:t>
            </a:r>
            <a:r>
              <a:rPr lang="en-US" i="1" dirty="0" smtClean="0"/>
              <a:t>Early </a:t>
            </a:r>
            <a:r>
              <a:rPr lang="en-US" i="1" dirty="0" err="1" smtClean="0"/>
              <a:t>Interv</a:t>
            </a:r>
            <a:r>
              <a:rPr lang="en-US" i="1" dirty="0" smtClean="0"/>
              <a:t> Psychiatry</a:t>
            </a:r>
            <a:r>
              <a:rPr lang="en-US" dirty="0" smtClean="0"/>
              <a:t>. 2016;10(1):81–87. 2. Robertson DA, et al. </a:t>
            </a:r>
            <a:r>
              <a:rPr lang="en-US" i="1" dirty="0" err="1" smtClean="0"/>
              <a:t>Schizophr</a:t>
            </a:r>
            <a:r>
              <a:rPr lang="en-US" i="1" dirty="0" smtClean="0"/>
              <a:t> Res</a:t>
            </a:r>
            <a:r>
              <a:rPr lang="en-US" dirty="0" smtClean="0"/>
              <a:t>. 2013;146(1–3):363–365. 3. Nasrallah H, et al. </a:t>
            </a:r>
            <a:br>
              <a:rPr lang="en-US" dirty="0" smtClean="0"/>
            </a:br>
            <a:r>
              <a:rPr lang="en-US" i="1" dirty="0" smtClean="0"/>
              <a:t>Psychiatry Res</a:t>
            </a:r>
            <a:r>
              <a:rPr lang="en-US" dirty="0" smtClean="0"/>
              <a:t>. 2008;161(2):213–224. 4. </a:t>
            </a:r>
            <a:r>
              <a:rPr lang="en-US" dirty="0"/>
              <a:t>Patterson TL, et al. </a:t>
            </a:r>
            <a:r>
              <a:rPr lang="en-US" i="1" dirty="0" err="1"/>
              <a:t>Schizophr</a:t>
            </a:r>
            <a:r>
              <a:rPr lang="en-US" i="1" dirty="0"/>
              <a:t> Bull.</a:t>
            </a:r>
            <a:r>
              <a:rPr lang="en-US" dirty="0"/>
              <a:t> 2001;27(2):</a:t>
            </a:r>
            <a:r>
              <a:rPr lang="en-US" dirty="0" smtClean="0"/>
              <a:t>235–245.</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5353080"/>
              </p:ext>
            </p:extLst>
          </p:nvPr>
        </p:nvGraphicFramePr>
        <p:xfrm>
          <a:off x="838200" y="1206479"/>
          <a:ext cx="10515601" cy="4301436"/>
        </p:xfrm>
        <a:graphic>
          <a:graphicData uri="http://schemas.openxmlformats.org/drawingml/2006/table">
            <a:tbl>
              <a:tblPr firstRow="1" bandRow="1">
                <a:tableStyleId>{21E4AEA4-8DFA-4A89-87EB-49C32662AFE0}</a:tableStyleId>
              </a:tblPr>
              <a:tblGrid>
                <a:gridCol w="2088515"/>
                <a:gridCol w="2658110"/>
                <a:gridCol w="1996712"/>
                <a:gridCol w="774533"/>
                <a:gridCol w="1852000"/>
                <a:gridCol w="1145731"/>
              </a:tblGrid>
              <a:tr h="691774">
                <a:tc>
                  <a:txBody>
                    <a:bodyPr/>
                    <a:lstStyle/>
                    <a:p>
                      <a:r>
                        <a:rPr lang="en-US" sz="1300" noProof="0" dirty="0" smtClean="0">
                          <a:latin typeface="Arial" charset="0"/>
                          <a:ea typeface="Arial" charset="0"/>
                          <a:cs typeface="Arial" charset="0"/>
                        </a:rPr>
                        <a:t>Scale</a:t>
                      </a:r>
                      <a:r>
                        <a:rPr lang="en-US" sz="1300" baseline="0" noProof="0" dirty="0" smtClean="0">
                          <a:latin typeface="Arial" charset="0"/>
                          <a:ea typeface="Arial" charset="0"/>
                          <a:cs typeface="Arial" charset="0"/>
                        </a:rPr>
                        <a:t> </a:t>
                      </a:r>
                      <a:endParaRPr lang="en-US" sz="1300" noProof="0" dirty="0">
                        <a:latin typeface="Arial" charset="0"/>
                        <a:ea typeface="Arial" charset="0"/>
                        <a:cs typeface="Arial" charset="0"/>
                      </a:endParaRPr>
                    </a:p>
                  </a:txBody>
                  <a:tcPr/>
                </a:tc>
                <a:tc>
                  <a:txBody>
                    <a:bodyPr/>
                    <a:lstStyle/>
                    <a:p>
                      <a:r>
                        <a:rPr lang="en-US" sz="1300" noProof="0" dirty="0" smtClean="0">
                          <a:latin typeface="Arial" charset="0"/>
                          <a:ea typeface="Arial" charset="0"/>
                          <a:cs typeface="Arial" charset="0"/>
                        </a:rPr>
                        <a:t>What is measured</a:t>
                      </a:r>
                      <a:r>
                        <a:rPr lang="en-US" sz="1300" baseline="0" noProof="0" dirty="0" smtClean="0">
                          <a:latin typeface="Arial" charset="0"/>
                          <a:ea typeface="Arial" charset="0"/>
                          <a:cs typeface="Arial" charset="0"/>
                        </a:rPr>
                        <a:t>?</a:t>
                      </a:r>
                      <a:endParaRPr lang="en-US" sz="1300" noProof="0" dirty="0">
                        <a:latin typeface="Arial" charset="0"/>
                        <a:ea typeface="Arial" charset="0"/>
                        <a:cs typeface="Arial" charset="0"/>
                      </a:endParaRPr>
                    </a:p>
                  </a:txBody>
                  <a:tcPr/>
                </a:tc>
                <a:tc>
                  <a:txBody>
                    <a:bodyPr/>
                    <a:lstStyle/>
                    <a:p>
                      <a:r>
                        <a:rPr lang="en-US" sz="1300" noProof="0" dirty="0" smtClean="0">
                          <a:latin typeface="Arial" charset="0"/>
                          <a:ea typeface="Arial" charset="0"/>
                          <a:cs typeface="Arial" charset="0"/>
                        </a:rPr>
                        <a:t>How is</a:t>
                      </a:r>
                      <a:r>
                        <a:rPr lang="en-US" sz="1300" baseline="0" noProof="0" dirty="0" smtClean="0">
                          <a:latin typeface="Arial" charset="0"/>
                          <a:ea typeface="Arial" charset="0"/>
                          <a:cs typeface="Arial" charset="0"/>
                        </a:rPr>
                        <a:t> it administered?</a:t>
                      </a:r>
                      <a:endParaRPr lang="en-US" sz="1300" noProof="0" dirty="0">
                        <a:latin typeface="Arial" charset="0"/>
                        <a:ea typeface="Arial" charset="0"/>
                        <a:cs typeface="Arial" charset="0"/>
                      </a:endParaRPr>
                    </a:p>
                  </a:txBody>
                  <a:tcPr/>
                </a:tc>
                <a:tc>
                  <a:txBody>
                    <a:bodyPr/>
                    <a:lstStyle/>
                    <a:p>
                      <a:r>
                        <a:rPr lang="en-US" sz="1300" noProof="0" dirty="0" smtClean="0">
                          <a:latin typeface="Arial" charset="0"/>
                          <a:ea typeface="Arial" charset="0"/>
                          <a:cs typeface="Arial" charset="0"/>
                        </a:rPr>
                        <a:t>No. of items</a:t>
                      </a:r>
                      <a:endParaRPr lang="en-US" sz="1300" noProof="0" dirty="0">
                        <a:latin typeface="Arial" charset="0"/>
                        <a:ea typeface="Arial" charset="0"/>
                        <a:cs typeface="Arial" charset="0"/>
                      </a:endParaRPr>
                    </a:p>
                  </a:txBody>
                  <a:tcPr/>
                </a:tc>
                <a:tc>
                  <a:txBody>
                    <a:bodyPr/>
                    <a:lstStyle/>
                    <a:p>
                      <a:r>
                        <a:rPr lang="en-US" sz="1300" noProof="0" dirty="0" smtClean="0">
                          <a:latin typeface="Arial" charset="0"/>
                          <a:ea typeface="Arial" charset="0"/>
                          <a:cs typeface="Arial" charset="0"/>
                        </a:rPr>
                        <a:t>Item</a:t>
                      </a:r>
                      <a:r>
                        <a:rPr lang="en-US" sz="1300" baseline="0" noProof="0" dirty="0" smtClean="0">
                          <a:latin typeface="Arial" charset="0"/>
                          <a:ea typeface="Arial" charset="0"/>
                          <a:cs typeface="Arial" charset="0"/>
                        </a:rPr>
                        <a:t> scoring</a:t>
                      </a:r>
                      <a:endParaRPr lang="en-US" sz="1300" noProof="0" dirty="0">
                        <a:latin typeface="Arial" charset="0"/>
                        <a:ea typeface="Arial" charset="0"/>
                        <a:cs typeface="Arial" charset="0"/>
                      </a:endParaRPr>
                    </a:p>
                  </a:txBody>
                  <a:tcPr/>
                </a:tc>
                <a:tc>
                  <a:txBody>
                    <a:bodyPr/>
                    <a:lstStyle/>
                    <a:p>
                      <a:r>
                        <a:rPr lang="en-US" sz="1300" noProof="0" dirty="0" smtClean="0">
                          <a:latin typeface="Arial" charset="0"/>
                          <a:ea typeface="Arial" charset="0"/>
                          <a:cs typeface="Arial" charset="0"/>
                        </a:rPr>
                        <a:t>Total score range</a:t>
                      </a:r>
                      <a:endParaRPr lang="en-US" sz="1300" noProof="0" dirty="0">
                        <a:latin typeface="Arial" charset="0"/>
                        <a:ea typeface="Arial" charset="0"/>
                        <a:cs typeface="Arial" charset="0"/>
                      </a:endParaRPr>
                    </a:p>
                  </a:txBody>
                  <a:tcPr/>
                </a:tc>
              </a:tr>
              <a:tr h="938926">
                <a:tc>
                  <a:txBody>
                    <a:bodyPr/>
                    <a:lstStyle/>
                    <a:p>
                      <a:r>
                        <a:rPr lang="en-US" sz="1300" kern="1200" noProof="0" dirty="0" smtClean="0">
                          <a:effectLst/>
                          <a:latin typeface="Arial" charset="0"/>
                          <a:ea typeface="Arial" charset="0"/>
                          <a:cs typeface="Arial" charset="0"/>
                        </a:rPr>
                        <a:t>Global Assessment of Functioning (</a:t>
                      </a:r>
                      <a:r>
                        <a:rPr lang="en-US" sz="1300" b="1" kern="1200" noProof="0" dirty="0" smtClean="0">
                          <a:effectLst/>
                          <a:latin typeface="Arial" charset="0"/>
                          <a:ea typeface="Arial" charset="0"/>
                          <a:cs typeface="Arial" charset="0"/>
                        </a:rPr>
                        <a:t>GAF</a:t>
                      </a:r>
                      <a:r>
                        <a:rPr lang="en-US" sz="1300" kern="1200" noProof="0" dirty="0" smtClean="0">
                          <a:effectLst/>
                          <a:latin typeface="Arial" charset="0"/>
                          <a:ea typeface="Arial" charset="0"/>
                          <a:cs typeface="Arial" charset="0"/>
                        </a:rPr>
                        <a:t>) </a:t>
                      </a:r>
                      <a:r>
                        <a:rPr lang="en-US" sz="1300" kern="1200" noProof="0" dirty="0" err="1" smtClean="0">
                          <a:effectLst/>
                          <a:latin typeface="Arial" charset="0"/>
                          <a:ea typeface="Arial" charset="0"/>
                          <a:cs typeface="Arial" charset="0"/>
                        </a:rPr>
                        <a:t>Scale</a:t>
                      </a:r>
                      <a:r>
                        <a:rPr lang="en-US" sz="1300" kern="1200" baseline="30000" noProof="0" dirty="0" err="1" smtClean="0">
                          <a:effectLst/>
                          <a:latin typeface="Arial" charset="0"/>
                          <a:ea typeface="Arial" charset="0"/>
                          <a:cs typeface="Arial" charset="0"/>
                        </a:rPr>
                        <a:t>2</a:t>
                      </a:r>
                      <a:r>
                        <a:rPr lang="en-US" sz="1300" kern="1200" noProof="0" dirty="0" smtClean="0">
                          <a:effectLst/>
                          <a:latin typeface="Arial" charset="0"/>
                          <a:ea typeface="Arial" charset="0"/>
                          <a:cs typeface="Arial" charset="0"/>
                        </a:rPr>
                        <a:t> </a:t>
                      </a:r>
                      <a:endParaRPr lang="en-US" sz="1300" b="1" i="0" kern="1200" noProof="0" dirty="0">
                        <a:solidFill>
                          <a:schemeClr val="dk1"/>
                        </a:solidFill>
                        <a:effectLst/>
                        <a:latin typeface="Arial" charset="0"/>
                        <a:ea typeface="Arial" charset="0"/>
                        <a:cs typeface="Arial"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noProof="0" dirty="0" smtClean="0">
                          <a:solidFill>
                            <a:schemeClr val="dk1"/>
                          </a:solidFill>
                          <a:latin typeface="Arial" charset="0"/>
                          <a:ea typeface="Arial" charset="0"/>
                          <a:cs typeface="Arial" charset="0"/>
                        </a:rPr>
                        <a:t>Social, occupational and psychological functioning </a:t>
                      </a:r>
                      <a:endParaRPr lang="en-US" sz="1300" kern="1200" noProof="0" dirty="0">
                        <a:solidFill>
                          <a:schemeClr val="dk1"/>
                        </a:solidFill>
                        <a:latin typeface="Arial" charset="0"/>
                        <a:ea typeface="Arial" charset="0"/>
                        <a:cs typeface="Arial" charset="0"/>
                      </a:endParaRPr>
                    </a:p>
                  </a:txBody>
                  <a:tcPr anchor="ctr"/>
                </a:tc>
                <a:tc>
                  <a:txBody>
                    <a:bodyPr/>
                    <a:lstStyle/>
                    <a:p>
                      <a:r>
                        <a:rPr lang="en-US" sz="1300" noProof="0" dirty="0" smtClean="0">
                          <a:latin typeface="Arial" charset="0"/>
                          <a:ea typeface="Arial" charset="0"/>
                          <a:cs typeface="Arial" charset="0"/>
                        </a:rPr>
                        <a:t>Clinician-rated </a:t>
                      </a:r>
                    </a:p>
                  </a:txBody>
                  <a:tcPr anchor="ctr"/>
                </a:tc>
                <a:tc>
                  <a:txBody>
                    <a:bodyPr/>
                    <a:lstStyle/>
                    <a:p>
                      <a:pPr algn="ctr"/>
                      <a:r>
                        <a:rPr lang="en-US" sz="1300" noProof="0" dirty="0" smtClean="0">
                          <a:latin typeface="Arial" charset="0"/>
                          <a:ea typeface="Arial" charset="0"/>
                          <a:cs typeface="Arial" charset="0"/>
                        </a:rPr>
                        <a:t>3</a:t>
                      </a:r>
                    </a:p>
                  </a:txBody>
                  <a:tcPr anchor="ctr"/>
                </a:tc>
                <a:tc>
                  <a:txBody>
                    <a:bodyPr/>
                    <a:lstStyle/>
                    <a:p>
                      <a:r>
                        <a:rPr lang="en-US" sz="1300" noProof="0" dirty="0" smtClean="0">
                          <a:latin typeface="Arial" charset="0"/>
                          <a:ea typeface="Arial" charset="0"/>
                          <a:cs typeface="Arial" charset="0"/>
                        </a:rPr>
                        <a:t>Clinical judgement</a:t>
                      </a:r>
                    </a:p>
                  </a:txBody>
                  <a:tcPr anchor="ctr"/>
                </a:tc>
                <a:tc>
                  <a:txBody>
                    <a:bodyPr/>
                    <a:lstStyle/>
                    <a:p>
                      <a:pPr algn="ctr"/>
                      <a:r>
                        <a:rPr lang="en-US" sz="1300" noProof="0" dirty="0" smtClean="0">
                          <a:latin typeface="Arial" charset="0"/>
                          <a:ea typeface="Arial" charset="0"/>
                          <a:cs typeface="Arial" charset="0"/>
                        </a:rPr>
                        <a:t>0–100</a:t>
                      </a:r>
                    </a:p>
                  </a:txBody>
                  <a:tcPr anchor="ctr"/>
                </a:tc>
              </a:tr>
              <a:tr h="1368574">
                <a:tc>
                  <a:txBody>
                    <a:bodyPr/>
                    <a:lstStyle/>
                    <a:p>
                      <a:r>
                        <a:rPr lang="en-US" sz="1300" kern="1200" noProof="0" dirty="0" smtClean="0">
                          <a:effectLst/>
                          <a:latin typeface="Arial" charset="0"/>
                          <a:ea typeface="Arial" charset="0"/>
                          <a:cs typeface="Arial" charset="0"/>
                        </a:rPr>
                        <a:t>Personal and Social Performance scale (</a:t>
                      </a:r>
                      <a:r>
                        <a:rPr lang="en-US" sz="1300" b="1" kern="1200" noProof="0" dirty="0" smtClean="0">
                          <a:effectLst/>
                          <a:latin typeface="Arial" charset="0"/>
                          <a:ea typeface="Arial" charset="0"/>
                          <a:cs typeface="Arial" charset="0"/>
                        </a:rPr>
                        <a:t>PSP</a:t>
                      </a:r>
                      <a:r>
                        <a:rPr lang="en-US" sz="1300" kern="1200" noProof="0" dirty="0" smtClean="0">
                          <a:effectLst/>
                          <a:latin typeface="Arial" charset="0"/>
                          <a:ea typeface="Arial" charset="0"/>
                          <a:cs typeface="Arial" charset="0"/>
                        </a:rPr>
                        <a:t>)</a:t>
                      </a:r>
                      <a:r>
                        <a:rPr lang="en-US" sz="1300" kern="1200" baseline="30000" noProof="0" dirty="0" smtClean="0">
                          <a:effectLst/>
                          <a:latin typeface="Arial" charset="0"/>
                          <a:ea typeface="Arial" charset="0"/>
                          <a:cs typeface="Arial" charset="0"/>
                        </a:rPr>
                        <a:t>3</a:t>
                      </a:r>
                      <a:endParaRPr lang="en-US" sz="1300" b="1" i="0" kern="1200" noProof="0" dirty="0">
                        <a:solidFill>
                          <a:schemeClr val="dk1"/>
                        </a:solidFill>
                        <a:effectLst/>
                        <a:latin typeface="Arial" charset="0"/>
                        <a:ea typeface="Arial" charset="0"/>
                        <a:cs typeface="Arial" charset="0"/>
                      </a:endParaRPr>
                    </a:p>
                  </a:txBody>
                  <a:tcPr anchor="ctr"/>
                </a:tc>
                <a:tc>
                  <a:txBody>
                    <a:bodyPr/>
                    <a:lstStyle/>
                    <a:p>
                      <a:r>
                        <a:rPr lang="en-US" sz="1300" noProof="0" dirty="0" smtClean="0">
                          <a:latin typeface="Arial" charset="0"/>
                          <a:ea typeface="Arial" charset="0"/>
                          <a:cs typeface="Arial" charset="0"/>
                        </a:rPr>
                        <a:t>Personal and social dysfunction (socially useful activities, personal and social relationships, self-care, and disturbing and aggressive behaviors)</a:t>
                      </a:r>
                      <a:endParaRPr lang="en-US" sz="1300" noProof="0" dirty="0">
                        <a:latin typeface="Arial" charset="0"/>
                        <a:ea typeface="Arial" charset="0"/>
                        <a:cs typeface="Arial" charset="0"/>
                      </a:endParaRPr>
                    </a:p>
                  </a:txBody>
                  <a:tcPr anchor="ctr"/>
                </a:tc>
                <a:tc>
                  <a:txBody>
                    <a:bodyPr/>
                    <a:lstStyle/>
                    <a:p>
                      <a:r>
                        <a:rPr lang="en-US" sz="1300" noProof="0" dirty="0" smtClean="0">
                          <a:latin typeface="Arial" charset="0"/>
                          <a:ea typeface="Arial" charset="0"/>
                          <a:cs typeface="Arial" charset="0"/>
                        </a:rPr>
                        <a:t>Clinician-</a:t>
                      </a:r>
                      <a:r>
                        <a:rPr lang="en-US" sz="1300" baseline="0" noProof="0" dirty="0" smtClean="0">
                          <a:latin typeface="Arial" charset="0"/>
                          <a:ea typeface="Arial" charset="0"/>
                          <a:cs typeface="Arial" charset="0"/>
                        </a:rPr>
                        <a:t>rated </a:t>
                      </a:r>
                      <a:endParaRPr lang="en-US" sz="1300" noProof="0" dirty="0">
                        <a:latin typeface="Arial" charset="0"/>
                        <a:ea typeface="Arial" charset="0"/>
                        <a:cs typeface="Arial" charset="0"/>
                      </a:endParaRPr>
                    </a:p>
                  </a:txBody>
                  <a:tcPr anchor="ctr"/>
                </a:tc>
                <a:tc>
                  <a:txBody>
                    <a:bodyPr/>
                    <a:lstStyle/>
                    <a:p>
                      <a:pPr algn="ctr"/>
                      <a:r>
                        <a:rPr lang="en-US" sz="1300" i="0" noProof="0" dirty="0" smtClean="0">
                          <a:latin typeface="Arial" charset="0"/>
                          <a:ea typeface="Arial" charset="0"/>
                          <a:cs typeface="Arial" charset="0"/>
                        </a:rPr>
                        <a:t>4</a:t>
                      </a:r>
                      <a:endParaRPr lang="en-US" sz="1300" i="0" noProof="0" dirty="0">
                        <a:latin typeface="Arial" charset="0"/>
                        <a:ea typeface="Arial" charset="0"/>
                        <a:cs typeface="Arial" charset="0"/>
                      </a:endParaRPr>
                    </a:p>
                  </a:txBody>
                  <a:tcPr anchor="ctr"/>
                </a:tc>
                <a:tc>
                  <a:txBody>
                    <a:bodyPr/>
                    <a:lstStyle/>
                    <a:p>
                      <a:r>
                        <a:rPr lang="en-US" sz="1300" noProof="0" dirty="0" smtClean="0">
                          <a:solidFill>
                            <a:schemeClr val="tx1"/>
                          </a:solidFill>
                          <a:latin typeface="Arial" charset="0"/>
                          <a:ea typeface="Arial" charset="0"/>
                          <a:cs typeface="Arial" charset="0"/>
                        </a:rPr>
                        <a:t>6-point severity scale for behavioral domains</a:t>
                      </a:r>
                      <a:r>
                        <a:rPr lang="en-US" sz="1300" baseline="0" noProof="0" dirty="0" smtClean="0">
                          <a:solidFill>
                            <a:schemeClr val="tx1"/>
                          </a:solidFill>
                          <a:latin typeface="Arial" charset="0"/>
                          <a:ea typeface="Arial" charset="0"/>
                          <a:cs typeface="Arial" charset="0"/>
                        </a:rPr>
                        <a:t> and clinical judgement</a:t>
                      </a:r>
                      <a:endParaRPr lang="en-US" sz="1300" noProof="0" dirty="0">
                        <a:solidFill>
                          <a:schemeClr val="tx1"/>
                        </a:solidFill>
                        <a:latin typeface="Arial" charset="0"/>
                        <a:ea typeface="Arial" charset="0"/>
                        <a:cs typeface="Arial"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noProof="0" dirty="0" smtClean="0">
                          <a:latin typeface="Arial" charset="0"/>
                          <a:ea typeface="Arial" charset="0"/>
                          <a:cs typeface="Arial" charset="0"/>
                        </a:rPr>
                        <a:t>1–100</a:t>
                      </a:r>
                    </a:p>
                    <a:p>
                      <a:pPr algn="ctr"/>
                      <a:endParaRPr lang="en-US" sz="1300" noProof="0" dirty="0">
                        <a:latin typeface="Arial" charset="0"/>
                        <a:ea typeface="Arial" charset="0"/>
                        <a:cs typeface="Arial" charset="0"/>
                      </a:endParaRPr>
                    </a:p>
                  </a:txBody>
                  <a:tcPr anchor="ctr"/>
                </a:tc>
              </a:tr>
              <a:tr h="1302162">
                <a:tc>
                  <a:txBody>
                    <a:bodyPr/>
                    <a:lstStyle/>
                    <a:p>
                      <a:r>
                        <a:rPr lang="en-US" sz="1300" kern="1200" noProof="0" dirty="0" smtClean="0">
                          <a:effectLst/>
                          <a:latin typeface="Arial" charset="0"/>
                          <a:ea typeface="Arial" charset="0"/>
                          <a:cs typeface="Arial" charset="0"/>
                        </a:rPr>
                        <a:t>U. of California San Diego Performance-Based Skills Assessment (</a:t>
                      </a:r>
                      <a:r>
                        <a:rPr lang="en-US" sz="1300" b="1" kern="1200" noProof="0" dirty="0" smtClean="0">
                          <a:effectLst/>
                          <a:latin typeface="Arial" charset="0"/>
                          <a:ea typeface="Arial" charset="0"/>
                          <a:cs typeface="Arial" charset="0"/>
                        </a:rPr>
                        <a:t>UPSA</a:t>
                      </a:r>
                      <a:r>
                        <a:rPr lang="en-US" sz="1300" kern="1200" noProof="0" dirty="0" smtClean="0">
                          <a:effectLst/>
                          <a:latin typeface="Arial" charset="0"/>
                          <a:ea typeface="Arial" charset="0"/>
                          <a:cs typeface="Arial" charset="0"/>
                        </a:rPr>
                        <a:t>)</a:t>
                      </a:r>
                      <a:r>
                        <a:rPr lang="en-US" sz="1300" kern="1200" baseline="30000" noProof="0" dirty="0" smtClean="0">
                          <a:effectLst/>
                          <a:latin typeface="Arial" charset="0"/>
                          <a:ea typeface="Arial" charset="0"/>
                          <a:cs typeface="Arial" charset="0"/>
                        </a:rPr>
                        <a:t>4</a:t>
                      </a:r>
                      <a:endParaRPr lang="en-US" sz="1300" b="1" i="0" kern="1200" noProof="0" dirty="0">
                        <a:solidFill>
                          <a:schemeClr val="dk1"/>
                        </a:solidFill>
                        <a:effectLst/>
                        <a:latin typeface="Arial" charset="0"/>
                        <a:ea typeface="Arial" charset="0"/>
                        <a:cs typeface="Arial" charset="0"/>
                      </a:endParaRPr>
                    </a:p>
                  </a:txBody>
                  <a:tcPr anchor="ctr"/>
                </a:tc>
                <a:tc>
                  <a:txBody>
                    <a:bodyPr/>
                    <a:lstStyle/>
                    <a:p>
                      <a:r>
                        <a:rPr lang="en-US" sz="1300" kern="1200" noProof="0" dirty="0" smtClean="0">
                          <a:solidFill>
                            <a:schemeClr val="dk1"/>
                          </a:solidFill>
                          <a:latin typeface="Arial" charset="0"/>
                          <a:ea typeface="Arial" charset="0"/>
                          <a:cs typeface="Arial" charset="0"/>
                        </a:rPr>
                        <a:t>Five domains</a:t>
                      </a:r>
                      <a:r>
                        <a:rPr lang="en-US" sz="1300" kern="1200" baseline="0" noProof="0" dirty="0" smtClean="0">
                          <a:solidFill>
                            <a:schemeClr val="dk1"/>
                          </a:solidFill>
                          <a:latin typeface="Arial" charset="0"/>
                          <a:ea typeface="Arial" charset="0"/>
                          <a:cs typeface="Arial" charset="0"/>
                        </a:rPr>
                        <a:t> of e</a:t>
                      </a:r>
                      <a:r>
                        <a:rPr lang="en-US" sz="1300" kern="1200" noProof="0" dirty="0" smtClean="0">
                          <a:solidFill>
                            <a:schemeClr val="dk1"/>
                          </a:solidFill>
                          <a:latin typeface="Arial" charset="0"/>
                          <a:ea typeface="Arial" charset="0"/>
                          <a:cs typeface="Arial" charset="0"/>
                        </a:rPr>
                        <a:t>veryday functioning capacity </a:t>
                      </a:r>
                      <a:endParaRPr lang="en-US" sz="1300" kern="1200" noProof="0" dirty="0">
                        <a:solidFill>
                          <a:schemeClr val="dk1"/>
                        </a:solidFill>
                        <a:latin typeface="Arial" charset="0"/>
                        <a:ea typeface="Arial" charset="0"/>
                        <a:cs typeface="Arial" charset="0"/>
                      </a:endParaRPr>
                    </a:p>
                  </a:txBody>
                  <a:tcPr anchor="ctr"/>
                </a:tc>
                <a:tc>
                  <a:txBody>
                    <a:bodyPr/>
                    <a:lstStyle/>
                    <a:p>
                      <a:r>
                        <a:rPr lang="en-US" sz="1300" noProof="0" dirty="0" smtClean="0">
                          <a:latin typeface="Arial" charset="0"/>
                          <a:ea typeface="Arial" charset="0"/>
                          <a:cs typeface="Arial" charset="0"/>
                        </a:rPr>
                        <a:t>Trai</a:t>
                      </a:r>
                      <a:r>
                        <a:rPr lang="en-US" sz="1300" kern="1200" noProof="0" dirty="0" smtClean="0">
                          <a:solidFill>
                            <a:schemeClr val="dk1"/>
                          </a:solidFill>
                          <a:latin typeface="Arial" charset="0"/>
                          <a:ea typeface="Arial" charset="0"/>
                          <a:cs typeface="Arial" charset="0"/>
                        </a:rPr>
                        <a:t>n</a:t>
                      </a:r>
                      <a:r>
                        <a:rPr lang="en-US" sz="1300" noProof="0" dirty="0" smtClean="0">
                          <a:latin typeface="Arial" charset="0"/>
                          <a:ea typeface="Arial" charset="0"/>
                          <a:cs typeface="Arial" charset="0"/>
                        </a:rPr>
                        <a:t>ed</a:t>
                      </a:r>
                      <a:r>
                        <a:rPr lang="en-US" sz="1300" baseline="0" noProof="0" dirty="0" smtClean="0">
                          <a:latin typeface="Arial" charset="0"/>
                          <a:ea typeface="Arial" charset="0"/>
                          <a:cs typeface="Arial" charset="0"/>
                        </a:rPr>
                        <a:t> lay person (non-clinician)</a:t>
                      </a:r>
                      <a:endParaRPr lang="en-US" sz="1300" noProof="0" dirty="0" smtClean="0">
                        <a:latin typeface="Arial" charset="0"/>
                        <a:ea typeface="Arial" charset="0"/>
                        <a:cs typeface="Arial" charset="0"/>
                      </a:endParaRPr>
                    </a:p>
                    <a:p>
                      <a:r>
                        <a:rPr lang="en-US" sz="1300" i="1" noProof="0" dirty="0" smtClean="0">
                          <a:solidFill>
                            <a:schemeClr val="tx1"/>
                          </a:solidFill>
                          <a:latin typeface="Arial" charset="0"/>
                          <a:ea typeface="Arial" charset="0"/>
                          <a:cs typeface="Arial" charset="0"/>
                        </a:rPr>
                        <a:t>Role-play tasks:</a:t>
                      </a:r>
                    </a:p>
                    <a:p>
                      <a:r>
                        <a:rPr lang="en-US" sz="1300" i="1" noProof="0" dirty="0" smtClean="0">
                          <a:latin typeface="Arial" charset="0"/>
                          <a:ea typeface="Arial" charset="0"/>
                          <a:cs typeface="Arial" charset="0"/>
                        </a:rPr>
                        <a:t>Individual performance is measured</a:t>
                      </a:r>
                      <a:r>
                        <a:rPr lang="en-US" sz="1300" i="1" baseline="0" noProof="0" dirty="0" smtClean="0">
                          <a:latin typeface="Arial" charset="0"/>
                          <a:ea typeface="Arial" charset="0"/>
                          <a:cs typeface="Arial" charset="0"/>
                        </a:rPr>
                        <a:t> </a:t>
                      </a:r>
                      <a:endParaRPr lang="en-US" sz="1300" i="1" noProof="0" dirty="0">
                        <a:latin typeface="Arial" charset="0"/>
                        <a:ea typeface="Arial" charset="0"/>
                        <a:cs typeface="Arial" charset="0"/>
                      </a:endParaRPr>
                    </a:p>
                  </a:txBody>
                  <a:tcPr anchor="ctr"/>
                </a:tc>
                <a:tc>
                  <a:txBody>
                    <a:bodyPr/>
                    <a:lstStyle/>
                    <a:p>
                      <a:pPr algn="ctr"/>
                      <a:r>
                        <a:rPr lang="en-US" sz="1300" i="0" noProof="0" dirty="0" smtClean="0">
                          <a:latin typeface="Arial" charset="0"/>
                          <a:ea typeface="Arial" charset="0"/>
                          <a:cs typeface="Arial" charset="0"/>
                        </a:rPr>
                        <a:t>5</a:t>
                      </a:r>
                      <a:endParaRPr lang="en-US" sz="1300" i="0" noProof="0" dirty="0">
                        <a:latin typeface="Arial" charset="0"/>
                        <a:ea typeface="Arial" charset="0"/>
                        <a:cs typeface="Arial" charset="0"/>
                      </a:endParaRPr>
                    </a:p>
                  </a:txBody>
                  <a:tcPr anchor="ctr"/>
                </a:tc>
                <a:tc>
                  <a:txBody>
                    <a:bodyPr/>
                    <a:lstStyle/>
                    <a:p>
                      <a:r>
                        <a:rPr lang="en-US" sz="1300" i="0" noProof="0" dirty="0" smtClean="0">
                          <a:latin typeface="Arial" charset="0"/>
                          <a:ea typeface="Arial" charset="0"/>
                          <a:cs typeface="Arial" charset="0"/>
                        </a:rPr>
                        <a:t>Raw scores</a:t>
                      </a:r>
                      <a:r>
                        <a:rPr lang="en-US" sz="1300" i="0" baseline="0" noProof="0" dirty="0" smtClean="0">
                          <a:latin typeface="Arial" charset="0"/>
                          <a:ea typeface="Arial" charset="0"/>
                          <a:cs typeface="Arial" charset="0"/>
                        </a:rPr>
                        <a:t> assigned relative to task completion, then used to calculate total score</a:t>
                      </a:r>
                      <a:endParaRPr lang="en-US" sz="1300" i="0" noProof="0" dirty="0">
                        <a:latin typeface="Arial" charset="0"/>
                        <a:ea typeface="Arial" charset="0"/>
                        <a:cs typeface="Arial" charset="0"/>
                      </a:endParaRPr>
                    </a:p>
                  </a:txBody>
                  <a:tcPr anchor="ctr"/>
                </a:tc>
                <a:tc>
                  <a:txBody>
                    <a:bodyPr/>
                    <a:lstStyle/>
                    <a:p>
                      <a:pPr algn="ctr"/>
                      <a:r>
                        <a:rPr lang="en-US" sz="1300" kern="1200" noProof="0" dirty="0" smtClean="0">
                          <a:solidFill>
                            <a:schemeClr val="dk1"/>
                          </a:solidFill>
                          <a:latin typeface="Arial" charset="0"/>
                          <a:ea typeface="Arial" charset="0"/>
                          <a:cs typeface="Arial" charset="0"/>
                        </a:rPr>
                        <a:t>0–100</a:t>
                      </a:r>
                    </a:p>
                    <a:p>
                      <a:pPr algn="ctr"/>
                      <a:endParaRPr lang="en-US" sz="1300" kern="1200" noProof="0" dirty="0">
                        <a:solidFill>
                          <a:schemeClr val="dk1"/>
                        </a:solidFill>
                        <a:latin typeface="Arial" charset="0"/>
                        <a:ea typeface="Arial" charset="0"/>
                        <a:cs typeface="Arial" charset="0"/>
                      </a:endParaRPr>
                    </a:p>
                  </a:txBody>
                  <a:tcPr anchor="ctr"/>
                </a:tc>
              </a:tr>
            </a:tbl>
          </a:graphicData>
        </a:graphic>
      </p:graphicFrame>
      <p:sp>
        <p:nvSpPr>
          <p:cNvPr id="12" name="TextBox 11"/>
          <p:cNvSpPr txBox="1"/>
          <p:nvPr/>
        </p:nvSpPr>
        <p:spPr>
          <a:xfrm>
            <a:off x="838200" y="5520323"/>
            <a:ext cx="6553200" cy="351035"/>
          </a:xfrm>
          <a:prstGeom prst="rect">
            <a:avLst/>
          </a:prstGeom>
          <a:noFill/>
        </p:spPr>
        <p:txBody>
          <a:bodyPr wrap="square" lIns="91436" tIns="89996" rIns="91436" bIns="89996" rtlCol="0">
            <a:spAutoFit/>
          </a:bodyPr>
          <a:lstStyle/>
          <a:p>
            <a:pPr defTabSz="914354">
              <a:spcBef>
                <a:spcPts val="600"/>
              </a:spcBef>
              <a:spcAft>
                <a:spcPts val="300"/>
              </a:spcAft>
            </a:pPr>
            <a:r>
              <a:rPr lang="en-US" sz="1100" i="1" dirty="0">
                <a:solidFill>
                  <a:srgbClr val="000000"/>
                </a:solidFill>
                <a:latin typeface="Arial" charset="0"/>
                <a:ea typeface="Arial" charset="0"/>
                <a:cs typeface="Arial" charset="0"/>
              </a:rPr>
              <a:t>This is not an exhaustive list and there are other scales that measure functioning</a:t>
            </a:r>
          </a:p>
        </p:txBody>
      </p:sp>
    </p:spTree>
    <p:extLst>
      <p:ext uri="{BB962C8B-B14F-4D97-AF65-F5344CB8AC3E}">
        <p14:creationId xmlns:p14="http://schemas.microsoft.com/office/powerpoint/2010/main" val="371138066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Quality of life can be measured using different scales</a:t>
            </a:r>
            <a:endParaRPr lang="en-US" dirty="0"/>
          </a:p>
        </p:txBody>
      </p:sp>
      <p:sp>
        <p:nvSpPr>
          <p:cNvPr id="10" name="Text Placeholder 9"/>
          <p:cNvSpPr>
            <a:spLocks noGrp="1"/>
          </p:cNvSpPr>
          <p:nvPr>
            <p:ph type="body" sz="quarter" idx="13"/>
          </p:nvPr>
        </p:nvSpPr>
        <p:spPr>
          <a:xfrm>
            <a:off x="838201" y="6063302"/>
            <a:ext cx="5607051" cy="538609"/>
          </a:xfrm>
        </p:spPr>
        <p:txBody>
          <a:bodyPr/>
          <a:lstStyle/>
          <a:p>
            <a:r>
              <a:rPr lang="en-US" dirty="0"/>
              <a:t>1. Bilker WB, et al. </a:t>
            </a:r>
            <a:r>
              <a:rPr lang="en-US" i="1" dirty="0" err="1"/>
              <a:t>Neuropsychopharmacology</a:t>
            </a:r>
            <a:r>
              <a:rPr lang="en-US" dirty="0"/>
              <a:t>. 2003;28(4):773–777. 2. Cramer J, et al. </a:t>
            </a:r>
            <a:r>
              <a:rPr lang="en-US" i="1" dirty="0" err="1"/>
              <a:t>Schizophr</a:t>
            </a:r>
            <a:r>
              <a:rPr lang="en-US" i="1" dirty="0"/>
              <a:t> Bull</a:t>
            </a:r>
            <a:r>
              <a:rPr lang="en-US" dirty="0"/>
              <a:t>. 2001;27(2):227–234.  3. </a:t>
            </a:r>
            <a:r>
              <a:rPr lang="en-GB" dirty="0" err="1"/>
              <a:t>Auquier</a:t>
            </a:r>
            <a:r>
              <a:rPr lang="en-GB" dirty="0"/>
              <a:t> P, et al. </a:t>
            </a:r>
            <a:r>
              <a:rPr lang="en-GB" i="1" dirty="0" err="1"/>
              <a:t>Schizophr</a:t>
            </a:r>
            <a:r>
              <a:rPr lang="en-GB" i="1" dirty="0"/>
              <a:t> Res. </a:t>
            </a:r>
            <a:r>
              <a:rPr lang="en-GB" dirty="0"/>
              <a:t>2003;63(1–2):137–49.</a:t>
            </a:r>
          </a:p>
        </p:txBody>
      </p:sp>
      <p:graphicFrame>
        <p:nvGraphicFramePr>
          <p:cNvPr id="5" name="Table 4"/>
          <p:cNvGraphicFramePr>
            <a:graphicFrameLocks noGrp="1"/>
          </p:cNvGraphicFramePr>
          <p:nvPr>
            <p:extLst>
              <p:ext uri="{D42A27DB-BD31-4B8C-83A1-F6EECF244321}">
                <p14:modId xmlns:p14="http://schemas.microsoft.com/office/powerpoint/2010/main" val="1763688712"/>
              </p:ext>
            </p:extLst>
          </p:nvPr>
        </p:nvGraphicFramePr>
        <p:xfrm>
          <a:off x="838200" y="1343225"/>
          <a:ext cx="10515599" cy="3891560"/>
        </p:xfrm>
        <a:graphic>
          <a:graphicData uri="http://schemas.openxmlformats.org/drawingml/2006/table">
            <a:tbl>
              <a:tblPr firstRow="1" bandRow="1">
                <a:tableStyleId>{21E4AEA4-8DFA-4A89-87EB-49C32662AFE0}</a:tableStyleId>
              </a:tblPr>
              <a:tblGrid>
                <a:gridCol w="2088514"/>
                <a:gridCol w="2862580"/>
                <a:gridCol w="1792241"/>
                <a:gridCol w="774533"/>
                <a:gridCol w="1852000"/>
                <a:gridCol w="1145731"/>
              </a:tblGrid>
              <a:tr h="459596">
                <a:tc>
                  <a:txBody>
                    <a:bodyPr/>
                    <a:lstStyle/>
                    <a:p>
                      <a:r>
                        <a:rPr lang="en-US" sz="1300" noProof="0" dirty="0" smtClean="0">
                          <a:latin typeface="Arial" charset="0"/>
                          <a:ea typeface="Arial" charset="0"/>
                          <a:cs typeface="Arial" charset="0"/>
                        </a:rPr>
                        <a:t>Scale</a:t>
                      </a:r>
                      <a:r>
                        <a:rPr lang="en-US" sz="1300" baseline="0" noProof="0" dirty="0" smtClean="0">
                          <a:latin typeface="Arial" charset="0"/>
                          <a:ea typeface="Arial" charset="0"/>
                          <a:cs typeface="Arial" charset="0"/>
                        </a:rPr>
                        <a:t> </a:t>
                      </a:r>
                      <a:endParaRPr lang="en-US" sz="1300" noProof="0" dirty="0">
                        <a:latin typeface="Arial" charset="0"/>
                        <a:ea typeface="Arial" charset="0"/>
                        <a:cs typeface="Arial" charset="0"/>
                      </a:endParaRPr>
                    </a:p>
                  </a:txBody>
                  <a:tcPr/>
                </a:tc>
                <a:tc>
                  <a:txBody>
                    <a:bodyPr/>
                    <a:lstStyle/>
                    <a:p>
                      <a:r>
                        <a:rPr lang="en-US" sz="1300" noProof="0" dirty="0" smtClean="0">
                          <a:latin typeface="Arial" charset="0"/>
                          <a:ea typeface="Arial" charset="0"/>
                          <a:cs typeface="Arial" charset="0"/>
                        </a:rPr>
                        <a:t>What is measured</a:t>
                      </a:r>
                      <a:r>
                        <a:rPr lang="en-US" sz="1300" baseline="0" noProof="0" dirty="0" smtClean="0">
                          <a:latin typeface="Arial" charset="0"/>
                          <a:ea typeface="Arial" charset="0"/>
                          <a:cs typeface="Arial" charset="0"/>
                        </a:rPr>
                        <a:t>?</a:t>
                      </a:r>
                      <a:endParaRPr lang="en-US" sz="1300" noProof="0" dirty="0">
                        <a:latin typeface="Arial" charset="0"/>
                        <a:ea typeface="Arial" charset="0"/>
                        <a:cs typeface="Arial" charset="0"/>
                      </a:endParaRPr>
                    </a:p>
                  </a:txBody>
                  <a:tcPr/>
                </a:tc>
                <a:tc>
                  <a:txBody>
                    <a:bodyPr/>
                    <a:lstStyle/>
                    <a:p>
                      <a:r>
                        <a:rPr lang="en-US" sz="1300" noProof="0" dirty="0" smtClean="0">
                          <a:latin typeface="Arial" charset="0"/>
                          <a:ea typeface="Arial" charset="0"/>
                          <a:cs typeface="Arial" charset="0"/>
                        </a:rPr>
                        <a:t>How is</a:t>
                      </a:r>
                      <a:r>
                        <a:rPr lang="en-US" sz="1300" baseline="0" noProof="0" dirty="0" smtClean="0">
                          <a:latin typeface="Arial" charset="0"/>
                          <a:ea typeface="Arial" charset="0"/>
                          <a:cs typeface="Arial" charset="0"/>
                        </a:rPr>
                        <a:t> it administered?</a:t>
                      </a:r>
                      <a:endParaRPr lang="en-US" sz="1300" noProof="0" dirty="0">
                        <a:latin typeface="Arial" charset="0"/>
                        <a:ea typeface="Arial" charset="0"/>
                        <a:cs typeface="Arial" charset="0"/>
                      </a:endParaRPr>
                    </a:p>
                  </a:txBody>
                  <a:tcPr/>
                </a:tc>
                <a:tc>
                  <a:txBody>
                    <a:bodyPr/>
                    <a:lstStyle/>
                    <a:p>
                      <a:r>
                        <a:rPr lang="en-US" sz="1300" noProof="0" dirty="0" smtClean="0">
                          <a:latin typeface="Arial" charset="0"/>
                          <a:ea typeface="Arial" charset="0"/>
                          <a:cs typeface="Arial" charset="0"/>
                        </a:rPr>
                        <a:t>No. of items</a:t>
                      </a:r>
                      <a:endParaRPr lang="en-US" sz="1300" noProof="0" dirty="0">
                        <a:latin typeface="Arial" charset="0"/>
                        <a:ea typeface="Arial" charset="0"/>
                        <a:cs typeface="Arial" charset="0"/>
                      </a:endParaRPr>
                    </a:p>
                  </a:txBody>
                  <a:tcPr/>
                </a:tc>
                <a:tc>
                  <a:txBody>
                    <a:bodyPr/>
                    <a:lstStyle/>
                    <a:p>
                      <a:r>
                        <a:rPr lang="en-US" sz="1300" noProof="0" dirty="0" smtClean="0">
                          <a:latin typeface="Arial" charset="0"/>
                          <a:ea typeface="Arial" charset="0"/>
                          <a:cs typeface="Arial" charset="0"/>
                        </a:rPr>
                        <a:t>Item</a:t>
                      </a:r>
                      <a:r>
                        <a:rPr lang="en-US" sz="1300" baseline="0" noProof="0" dirty="0" smtClean="0">
                          <a:latin typeface="Arial" charset="0"/>
                          <a:ea typeface="Arial" charset="0"/>
                          <a:cs typeface="Arial" charset="0"/>
                        </a:rPr>
                        <a:t> scoring</a:t>
                      </a:r>
                      <a:endParaRPr lang="en-US" sz="1300" noProof="0" dirty="0">
                        <a:latin typeface="Arial" charset="0"/>
                        <a:ea typeface="Arial" charset="0"/>
                        <a:cs typeface="Arial" charset="0"/>
                      </a:endParaRPr>
                    </a:p>
                  </a:txBody>
                  <a:tcPr/>
                </a:tc>
                <a:tc>
                  <a:txBody>
                    <a:bodyPr/>
                    <a:lstStyle/>
                    <a:p>
                      <a:r>
                        <a:rPr lang="en-US" sz="1300" noProof="0" dirty="0" smtClean="0">
                          <a:latin typeface="Arial" charset="0"/>
                          <a:ea typeface="Arial" charset="0"/>
                          <a:cs typeface="Arial" charset="0"/>
                        </a:rPr>
                        <a:t>Total score range</a:t>
                      </a:r>
                      <a:endParaRPr lang="en-US" sz="1300" noProof="0" dirty="0">
                        <a:latin typeface="Arial" charset="0"/>
                        <a:ea typeface="Arial" charset="0"/>
                        <a:cs typeface="Arial" charset="0"/>
                      </a:endParaRPr>
                    </a:p>
                  </a:txBody>
                  <a:tcPr/>
                </a:tc>
              </a:tr>
              <a:tr h="1594222">
                <a:tc>
                  <a:txBody>
                    <a:bodyPr/>
                    <a:lstStyle/>
                    <a:p>
                      <a:r>
                        <a:rPr lang="en-US" sz="1300" kern="1200" noProof="0" dirty="0" err="1" smtClean="0">
                          <a:solidFill>
                            <a:schemeClr val="tx1"/>
                          </a:solidFill>
                          <a:effectLst/>
                          <a:latin typeface="Arial" charset="0"/>
                          <a:ea typeface="Arial" charset="0"/>
                          <a:cs typeface="Arial" charset="0"/>
                        </a:rPr>
                        <a:t>Heinrichs</a:t>
                      </a:r>
                      <a:r>
                        <a:rPr lang="en-US" sz="1300" kern="1200" noProof="0" dirty="0" smtClean="0">
                          <a:solidFill>
                            <a:schemeClr val="tx1"/>
                          </a:solidFill>
                          <a:effectLst/>
                          <a:latin typeface="Arial" charset="0"/>
                          <a:ea typeface="Arial" charset="0"/>
                          <a:cs typeface="Arial" charset="0"/>
                        </a:rPr>
                        <a:t>–Carpenter </a:t>
                      </a:r>
                      <a:r>
                        <a:rPr lang="en-US" sz="1300" kern="1200" noProof="0" dirty="0" smtClean="0">
                          <a:effectLst/>
                          <a:latin typeface="Arial" charset="0"/>
                          <a:ea typeface="Arial" charset="0"/>
                          <a:cs typeface="Arial" charset="0"/>
                        </a:rPr>
                        <a:t>Quality of Life Scale (</a:t>
                      </a:r>
                      <a:r>
                        <a:rPr lang="en-US" sz="1300" b="1" kern="1200" noProof="0" dirty="0" smtClean="0">
                          <a:effectLst/>
                          <a:latin typeface="Arial" charset="0"/>
                          <a:ea typeface="Arial" charset="0"/>
                          <a:cs typeface="Arial" charset="0"/>
                        </a:rPr>
                        <a:t>QLS</a:t>
                      </a:r>
                      <a:r>
                        <a:rPr lang="en-US" sz="1300" kern="1200" noProof="0" dirty="0" smtClean="0">
                          <a:effectLst/>
                          <a:latin typeface="Arial" charset="0"/>
                          <a:ea typeface="Arial" charset="0"/>
                          <a:cs typeface="Arial" charset="0"/>
                        </a:rPr>
                        <a:t>)</a:t>
                      </a:r>
                      <a:r>
                        <a:rPr lang="en-US" sz="1300" kern="1200" baseline="30000" noProof="0" dirty="0" smtClean="0">
                          <a:effectLst/>
                          <a:latin typeface="Arial" charset="0"/>
                          <a:ea typeface="Arial" charset="0"/>
                          <a:cs typeface="Arial" charset="0"/>
                        </a:rPr>
                        <a:t>1</a:t>
                      </a:r>
                      <a:endParaRPr lang="en-US" sz="1300" b="1" i="0" kern="1200" noProof="0" dirty="0">
                        <a:solidFill>
                          <a:schemeClr val="dk1"/>
                        </a:solidFill>
                        <a:effectLst/>
                        <a:latin typeface="Arial" charset="0"/>
                        <a:ea typeface="Arial" charset="0"/>
                        <a:cs typeface="Arial" charset="0"/>
                      </a:endParaRPr>
                    </a:p>
                  </a:txBody>
                  <a:tcPr anchor="ctr"/>
                </a:tc>
                <a:tc>
                  <a:txBody>
                    <a:bodyPr/>
                    <a:lstStyle/>
                    <a:p>
                      <a:r>
                        <a:rPr lang="en-US" sz="1300" kern="1200" noProof="0" dirty="0" smtClean="0">
                          <a:solidFill>
                            <a:schemeClr val="tx1"/>
                          </a:solidFill>
                          <a:latin typeface="Arial" charset="0"/>
                          <a:ea typeface="Arial" charset="0"/>
                          <a:cs typeface="Arial" charset="0"/>
                        </a:rPr>
                        <a:t>Life satisfaction and social and occupational role functioning (intrapsychic foundations, interpersonal</a:t>
                      </a:r>
                      <a:r>
                        <a:rPr lang="en-US" sz="1300" kern="1200" baseline="0" noProof="0" dirty="0" smtClean="0">
                          <a:solidFill>
                            <a:schemeClr val="tx1"/>
                          </a:solidFill>
                          <a:latin typeface="Arial" charset="0"/>
                          <a:ea typeface="Arial" charset="0"/>
                          <a:cs typeface="Arial" charset="0"/>
                        </a:rPr>
                        <a:t> r</a:t>
                      </a:r>
                      <a:r>
                        <a:rPr lang="en-US" sz="1300" kern="1200" noProof="0" dirty="0" smtClean="0">
                          <a:solidFill>
                            <a:schemeClr val="tx1"/>
                          </a:solidFill>
                          <a:latin typeface="Arial" charset="0"/>
                          <a:ea typeface="Arial" charset="0"/>
                          <a:cs typeface="Arial" charset="0"/>
                        </a:rPr>
                        <a:t>elations, instrumental role, common objects</a:t>
                      </a:r>
                      <a:r>
                        <a:rPr lang="en-US" sz="1300" kern="1200" baseline="0" noProof="0" dirty="0" smtClean="0">
                          <a:solidFill>
                            <a:schemeClr val="tx1"/>
                          </a:solidFill>
                          <a:latin typeface="Arial" charset="0"/>
                          <a:ea typeface="Arial" charset="0"/>
                          <a:cs typeface="Arial" charset="0"/>
                        </a:rPr>
                        <a:t> and activities</a:t>
                      </a:r>
                      <a:r>
                        <a:rPr lang="en-US" sz="1300" kern="1200" noProof="0" dirty="0" smtClean="0">
                          <a:solidFill>
                            <a:schemeClr val="tx1"/>
                          </a:solidFill>
                          <a:latin typeface="Arial" charset="0"/>
                          <a:ea typeface="Arial" charset="0"/>
                          <a:cs typeface="Arial" charset="0"/>
                        </a:rPr>
                        <a:t>)</a:t>
                      </a:r>
                      <a:endParaRPr lang="en-US" sz="1300" kern="1200" noProof="0" dirty="0">
                        <a:solidFill>
                          <a:schemeClr val="tx1"/>
                        </a:solidFill>
                        <a:latin typeface="Arial" charset="0"/>
                        <a:ea typeface="Arial" charset="0"/>
                        <a:cs typeface="Arial" charset="0"/>
                      </a:endParaRPr>
                    </a:p>
                  </a:txBody>
                  <a:tcPr anchor="ctr"/>
                </a:tc>
                <a:tc>
                  <a:txBody>
                    <a:bodyPr/>
                    <a:lstStyle/>
                    <a:p>
                      <a:r>
                        <a:rPr lang="en-US" sz="1300" noProof="0" dirty="0" smtClean="0">
                          <a:latin typeface="Arial" charset="0"/>
                          <a:ea typeface="Arial" charset="0"/>
                          <a:cs typeface="Arial" charset="0"/>
                        </a:rPr>
                        <a:t>Clinician-</a:t>
                      </a:r>
                      <a:r>
                        <a:rPr lang="en-US" sz="1300" baseline="0" noProof="0" dirty="0" smtClean="0">
                          <a:latin typeface="Arial" charset="0"/>
                          <a:ea typeface="Arial" charset="0"/>
                          <a:cs typeface="Arial" charset="0"/>
                        </a:rPr>
                        <a:t>rated </a:t>
                      </a:r>
                      <a:br>
                        <a:rPr lang="en-US" sz="1300" baseline="0" noProof="0" dirty="0" smtClean="0">
                          <a:latin typeface="Arial" charset="0"/>
                          <a:ea typeface="Arial" charset="0"/>
                          <a:cs typeface="Arial" charset="0"/>
                        </a:rPr>
                      </a:br>
                      <a:r>
                        <a:rPr lang="en-US" sz="1300" i="1" baseline="0" noProof="0" dirty="0" smtClean="0">
                          <a:latin typeface="Arial" charset="0"/>
                          <a:ea typeface="Arial" charset="0"/>
                          <a:cs typeface="Arial" charset="0"/>
                        </a:rPr>
                        <a:t>Derived from a semi-structured patient interview</a:t>
                      </a:r>
                      <a:endParaRPr lang="en-US" sz="1300" i="1" noProof="0" dirty="0">
                        <a:latin typeface="Arial" charset="0"/>
                        <a:ea typeface="Arial" charset="0"/>
                        <a:cs typeface="Arial" charset="0"/>
                      </a:endParaRPr>
                    </a:p>
                  </a:txBody>
                  <a:tcPr anchor="ctr"/>
                </a:tc>
                <a:tc>
                  <a:txBody>
                    <a:bodyPr/>
                    <a:lstStyle/>
                    <a:p>
                      <a:pPr algn="ctr"/>
                      <a:r>
                        <a:rPr lang="en-US" sz="1300" i="0" noProof="0" dirty="0" smtClean="0">
                          <a:latin typeface="Arial" charset="0"/>
                          <a:ea typeface="Arial" charset="0"/>
                          <a:cs typeface="Arial" charset="0"/>
                        </a:rPr>
                        <a:t>21</a:t>
                      </a:r>
                      <a:endParaRPr lang="en-US" sz="1300" i="0" noProof="0" dirty="0">
                        <a:latin typeface="Arial" charset="0"/>
                        <a:ea typeface="Arial" charset="0"/>
                        <a:cs typeface="Arial" charset="0"/>
                      </a:endParaRPr>
                    </a:p>
                  </a:txBody>
                  <a:tcPr anchor="ctr"/>
                </a:tc>
                <a:tc>
                  <a:txBody>
                    <a:bodyPr/>
                    <a:lstStyle/>
                    <a:p>
                      <a:r>
                        <a:rPr lang="en-US" sz="1300" noProof="0" dirty="0" smtClean="0">
                          <a:solidFill>
                            <a:schemeClr val="tx1"/>
                          </a:solidFill>
                          <a:latin typeface="Arial" charset="0"/>
                          <a:ea typeface="Arial" charset="0"/>
                          <a:cs typeface="Arial" charset="0"/>
                        </a:rPr>
                        <a:t>7-point severity scale </a:t>
                      </a:r>
                      <a:endParaRPr lang="en-US" sz="1300" i="1" noProof="0" dirty="0">
                        <a:solidFill>
                          <a:schemeClr val="tx1"/>
                        </a:solidFill>
                        <a:latin typeface="Arial" charset="0"/>
                        <a:ea typeface="Arial" charset="0"/>
                        <a:cs typeface="Arial"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noProof="0" dirty="0" smtClean="0">
                          <a:latin typeface="Arial" charset="0"/>
                          <a:ea typeface="Arial" charset="0"/>
                          <a:cs typeface="Arial" charset="0"/>
                        </a:rPr>
                        <a:t>0–126</a:t>
                      </a:r>
                      <a:r>
                        <a:rPr lang="en-US" sz="1300" baseline="30000" noProof="0" dirty="0" smtClean="0">
                          <a:latin typeface="Arial" charset="0"/>
                          <a:ea typeface="Arial" charset="0"/>
                          <a:cs typeface="Arial" charset="0"/>
                        </a:rPr>
                        <a:t>2</a:t>
                      </a:r>
                      <a:endParaRPr lang="en-US" sz="1300" noProof="0" dirty="0" smtClean="0">
                        <a:latin typeface="Arial" charset="0"/>
                        <a:ea typeface="Arial" charset="0"/>
                        <a:cs typeface="Arial" charset="0"/>
                      </a:endParaRPr>
                    </a:p>
                  </a:txBody>
                  <a:tcPr anchor="ctr"/>
                </a:tc>
              </a:tr>
              <a:tr h="1809658">
                <a:tc>
                  <a:txBody>
                    <a:bodyPr/>
                    <a:lstStyle/>
                    <a:p>
                      <a:r>
                        <a:rPr lang="en-US" sz="1300" b="0" i="0" kern="1200" noProof="0" dirty="0" smtClean="0">
                          <a:solidFill>
                            <a:schemeClr val="dk1"/>
                          </a:solidFill>
                          <a:effectLst/>
                          <a:latin typeface="Arial" charset="0"/>
                          <a:ea typeface="Arial" charset="0"/>
                          <a:cs typeface="Arial" charset="0"/>
                        </a:rPr>
                        <a:t>Health-related quality of life among people with schizophrenia</a:t>
                      </a:r>
                      <a:r>
                        <a:rPr lang="en-US" sz="1300" b="0" i="0" kern="1200" baseline="0" noProof="0" dirty="0" smtClean="0">
                          <a:solidFill>
                            <a:schemeClr val="dk1"/>
                          </a:solidFill>
                          <a:effectLst/>
                          <a:latin typeface="Arial" charset="0"/>
                          <a:ea typeface="Arial" charset="0"/>
                          <a:cs typeface="Arial" charset="0"/>
                        </a:rPr>
                        <a:t> </a:t>
                      </a:r>
                      <a:br>
                        <a:rPr lang="en-US" sz="1300" b="0" i="0" kern="1200" baseline="0" noProof="0" dirty="0" smtClean="0">
                          <a:solidFill>
                            <a:schemeClr val="dk1"/>
                          </a:solidFill>
                          <a:effectLst/>
                          <a:latin typeface="Arial" charset="0"/>
                          <a:ea typeface="Arial" charset="0"/>
                          <a:cs typeface="Arial" charset="0"/>
                        </a:rPr>
                      </a:br>
                      <a:r>
                        <a:rPr lang="en-US" sz="1300" b="1" i="0" kern="1200" baseline="0" noProof="0" dirty="0" smtClean="0">
                          <a:solidFill>
                            <a:schemeClr val="dk1"/>
                          </a:solidFill>
                          <a:effectLst/>
                          <a:latin typeface="Arial" charset="0"/>
                          <a:ea typeface="Arial" charset="0"/>
                          <a:cs typeface="Arial" charset="0"/>
                        </a:rPr>
                        <a:t>(S-</a:t>
                      </a:r>
                      <a:r>
                        <a:rPr lang="en-US" sz="1300" b="1" i="0" kern="1200" baseline="0" noProof="0" dirty="0" err="1" smtClean="0">
                          <a:solidFill>
                            <a:schemeClr val="dk1"/>
                          </a:solidFill>
                          <a:effectLst/>
                          <a:latin typeface="Arial" charset="0"/>
                          <a:ea typeface="Arial" charset="0"/>
                          <a:cs typeface="Arial" charset="0"/>
                        </a:rPr>
                        <a:t>QoL</a:t>
                      </a:r>
                      <a:r>
                        <a:rPr lang="en-US" sz="1300" b="1" i="0" kern="1200" baseline="0" noProof="0" dirty="0" smtClean="0">
                          <a:solidFill>
                            <a:schemeClr val="dk1"/>
                          </a:solidFill>
                          <a:effectLst/>
                          <a:latin typeface="Arial" charset="0"/>
                          <a:ea typeface="Arial" charset="0"/>
                          <a:cs typeface="Arial" charset="0"/>
                        </a:rPr>
                        <a:t>)</a:t>
                      </a:r>
                      <a:r>
                        <a:rPr lang="en-US" sz="1300" b="1" i="0" kern="1200" baseline="30000" noProof="0" dirty="0" smtClean="0">
                          <a:solidFill>
                            <a:schemeClr val="dk1"/>
                          </a:solidFill>
                          <a:effectLst/>
                          <a:latin typeface="Arial" charset="0"/>
                          <a:ea typeface="Arial" charset="0"/>
                          <a:cs typeface="Arial" charset="0"/>
                        </a:rPr>
                        <a:t>3</a:t>
                      </a:r>
                      <a:endParaRPr lang="en-US" sz="1300" b="1" i="0" kern="1200" noProof="0" dirty="0">
                        <a:solidFill>
                          <a:schemeClr val="dk1"/>
                        </a:solidFill>
                        <a:effectLst/>
                        <a:latin typeface="Arial" charset="0"/>
                        <a:ea typeface="Arial" charset="0"/>
                        <a:cs typeface="Arial" charset="0"/>
                      </a:endParaRPr>
                    </a:p>
                  </a:txBody>
                  <a:tcPr anchor="ctr"/>
                </a:tc>
                <a:tc>
                  <a:txBody>
                    <a:bodyPr/>
                    <a:lstStyle/>
                    <a:p>
                      <a:r>
                        <a:rPr lang="en-GB" sz="1300" kern="1200" noProof="0" dirty="0" smtClean="0">
                          <a:solidFill>
                            <a:schemeClr val="dk1"/>
                          </a:solidFill>
                          <a:latin typeface="Arial" charset="0"/>
                          <a:ea typeface="Arial" charset="0"/>
                          <a:cs typeface="Arial" charset="0"/>
                        </a:rPr>
                        <a:t>Eight subscales (psychological well-being, self-esteem, family</a:t>
                      </a:r>
                    </a:p>
                    <a:p>
                      <a:r>
                        <a:rPr lang="en-GB" sz="1300" kern="1200" noProof="0" dirty="0" smtClean="0">
                          <a:solidFill>
                            <a:schemeClr val="dk1"/>
                          </a:solidFill>
                          <a:latin typeface="Arial" charset="0"/>
                          <a:ea typeface="Arial" charset="0"/>
                          <a:cs typeface="Arial" charset="0"/>
                        </a:rPr>
                        <a:t>relationships, relationships with friends, resilience, physical well-being, autonomy and sentimental life) and a total score</a:t>
                      </a:r>
                      <a:endParaRPr lang="en-US" sz="1300" kern="1200" noProof="0" dirty="0">
                        <a:solidFill>
                          <a:schemeClr val="dk1"/>
                        </a:solidFill>
                        <a:latin typeface="Arial" charset="0"/>
                        <a:ea typeface="Arial" charset="0"/>
                        <a:cs typeface="Arial" charset="0"/>
                      </a:endParaRPr>
                    </a:p>
                  </a:txBody>
                  <a:tcPr anchor="ctr"/>
                </a:tc>
                <a:tc>
                  <a:txBody>
                    <a:bodyPr/>
                    <a:lstStyle/>
                    <a:p>
                      <a:r>
                        <a:rPr lang="en-US" sz="1300" i="0" noProof="0" dirty="0" smtClean="0">
                          <a:latin typeface="Arial" charset="0"/>
                          <a:ea typeface="Arial" charset="0"/>
                          <a:cs typeface="Arial" charset="0"/>
                        </a:rPr>
                        <a:t>Self-administered</a:t>
                      </a:r>
                      <a:endParaRPr lang="en-US" sz="1300" i="0" noProof="0" dirty="0">
                        <a:latin typeface="Arial" charset="0"/>
                        <a:ea typeface="Arial" charset="0"/>
                        <a:cs typeface="Arial" charset="0"/>
                      </a:endParaRPr>
                    </a:p>
                  </a:txBody>
                  <a:tcPr anchor="ctr"/>
                </a:tc>
                <a:tc>
                  <a:txBody>
                    <a:bodyPr/>
                    <a:lstStyle/>
                    <a:p>
                      <a:pPr algn="ctr"/>
                      <a:r>
                        <a:rPr lang="en-US" sz="1300" i="0" noProof="0" dirty="0" smtClean="0">
                          <a:latin typeface="Arial" charset="0"/>
                          <a:ea typeface="Arial" charset="0"/>
                          <a:cs typeface="Arial" charset="0"/>
                        </a:rPr>
                        <a:t>41</a:t>
                      </a:r>
                      <a:endParaRPr lang="en-US" sz="1300" i="0" noProof="0" dirty="0">
                        <a:latin typeface="Arial" charset="0"/>
                        <a:ea typeface="Arial" charset="0"/>
                        <a:cs typeface="Arial" charset="0"/>
                      </a:endParaRPr>
                    </a:p>
                  </a:txBody>
                  <a:tcPr anchor="ctr"/>
                </a:tc>
                <a:tc>
                  <a:txBody>
                    <a:bodyPr/>
                    <a:lstStyle/>
                    <a:p>
                      <a:r>
                        <a:rPr lang="en-US" sz="1300" i="0" noProof="0" dirty="0" smtClean="0">
                          <a:latin typeface="Arial" charset="0"/>
                          <a:ea typeface="Arial" charset="0"/>
                          <a:cs typeface="Arial" charset="0"/>
                        </a:rPr>
                        <a:t>5-point Likert scale</a:t>
                      </a:r>
                      <a:endParaRPr lang="en-US" sz="1300" i="0" noProof="0" dirty="0">
                        <a:latin typeface="Arial" charset="0"/>
                        <a:ea typeface="Arial" charset="0"/>
                        <a:cs typeface="Arial"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noProof="0" dirty="0" smtClean="0">
                          <a:latin typeface="Arial" charset="0"/>
                          <a:ea typeface="Arial" charset="0"/>
                          <a:cs typeface="Arial" charset="0"/>
                        </a:rPr>
                        <a:t>0–100</a:t>
                      </a:r>
                    </a:p>
                  </a:txBody>
                  <a:tcPr anchor="ctr"/>
                </a:tc>
              </a:tr>
            </a:tbl>
          </a:graphicData>
        </a:graphic>
      </p:graphicFrame>
      <p:sp>
        <p:nvSpPr>
          <p:cNvPr id="12" name="TextBox 11"/>
          <p:cNvSpPr txBox="1"/>
          <p:nvPr/>
        </p:nvSpPr>
        <p:spPr>
          <a:xfrm>
            <a:off x="838200" y="5298008"/>
            <a:ext cx="6553200" cy="351035"/>
          </a:xfrm>
          <a:prstGeom prst="rect">
            <a:avLst/>
          </a:prstGeom>
          <a:noFill/>
        </p:spPr>
        <p:txBody>
          <a:bodyPr wrap="square" lIns="91436" tIns="89996" rIns="91436" bIns="89996" rtlCol="0">
            <a:spAutoFit/>
          </a:bodyPr>
          <a:lstStyle/>
          <a:p>
            <a:pPr defTabSz="914354">
              <a:spcBef>
                <a:spcPts val="600"/>
              </a:spcBef>
              <a:spcAft>
                <a:spcPts val="300"/>
              </a:spcAft>
            </a:pPr>
            <a:r>
              <a:rPr lang="en-US" sz="1100" i="1" dirty="0">
                <a:solidFill>
                  <a:srgbClr val="000000"/>
                </a:solidFill>
                <a:latin typeface="Arial" charset="0"/>
                <a:ea typeface="Arial" charset="0"/>
                <a:cs typeface="Arial" charset="0"/>
              </a:rPr>
              <a:t>This is not an exhaustive list and there are other scales that measure quality of life</a:t>
            </a:r>
          </a:p>
        </p:txBody>
      </p:sp>
    </p:spTree>
    <p:extLst>
      <p:ext uri="{BB962C8B-B14F-4D97-AF65-F5344CB8AC3E}">
        <p14:creationId xmlns:p14="http://schemas.microsoft.com/office/powerpoint/2010/main" val="651382829"/>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5673"/>
            <a:ext cx="10515600" cy="507713"/>
          </a:xfrm>
        </p:spPr>
        <p:txBody>
          <a:bodyPr>
            <a:normAutofit fontScale="90000"/>
          </a:bodyPr>
          <a:lstStyle/>
          <a:p>
            <a:r>
              <a:rPr lang="en-US" sz="2800" dirty="0"/>
              <a:t>Patients may have functional goals that are personal and meaningful to them</a:t>
            </a:r>
          </a:p>
        </p:txBody>
      </p:sp>
      <p:sp>
        <p:nvSpPr>
          <p:cNvPr id="7" name="Text Placeholder 6"/>
          <p:cNvSpPr>
            <a:spLocks noGrp="1"/>
          </p:cNvSpPr>
          <p:nvPr>
            <p:ph type="body" sz="quarter" idx="13"/>
          </p:nvPr>
        </p:nvSpPr>
        <p:spPr>
          <a:xfrm>
            <a:off x="838201" y="6414021"/>
            <a:ext cx="5176278" cy="187888"/>
          </a:xfrm>
        </p:spPr>
        <p:txBody>
          <a:bodyPr>
            <a:noAutofit/>
          </a:bodyPr>
          <a:lstStyle/>
          <a:p>
            <a:r>
              <a:rPr lang="en-US" sz="1000" dirty="0" smtClean="0"/>
              <a:t>Med IQ. Goal-Setting Worksheet for People with Schizophrenia. Available at: http://</a:t>
            </a:r>
            <a:r>
              <a:rPr lang="en-US" sz="1000" dirty="0" err="1" smtClean="0"/>
              <a:t>www.med-iq.com</a:t>
            </a:r>
            <a:r>
              <a:rPr lang="en-US" sz="1000" dirty="0" smtClean="0"/>
              <a:t>/files/</a:t>
            </a:r>
            <a:r>
              <a:rPr lang="en-US" sz="1000" dirty="0" err="1" smtClean="0"/>
              <a:t>noncme</a:t>
            </a:r>
            <a:r>
              <a:rPr lang="en-US" sz="1000" dirty="0" smtClean="0"/>
              <a:t>/material/pdfs/</a:t>
            </a:r>
            <a:r>
              <a:rPr lang="en-US" sz="1000" dirty="0" err="1" smtClean="0"/>
              <a:t>GoalSetting1.pdf</a:t>
            </a:r>
            <a:r>
              <a:rPr lang="en-US" sz="1000" dirty="0" smtClean="0"/>
              <a:t>; Accessed June 2016.</a:t>
            </a:r>
          </a:p>
        </p:txBody>
      </p:sp>
      <p:sp>
        <p:nvSpPr>
          <p:cNvPr id="66" name="Rectangle 65"/>
          <p:cNvSpPr/>
          <p:nvPr/>
        </p:nvSpPr>
        <p:spPr>
          <a:xfrm>
            <a:off x="1524002" y="5918200"/>
            <a:ext cx="5574884" cy="261608"/>
          </a:xfrm>
          <a:prstGeom prst="rect">
            <a:avLst/>
          </a:prstGeom>
        </p:spPr>
        <p:txBody>
          <a:bodyPr wrap="square" lIns="91436" tIns="45718" rIns="91436" bIns="45718">
            <a:spAutoFit/>
          </a:bodyPr>
          <a:lstStyle/>
          <a:p>
            <a:pPr defTabSz="914354"/>
            <a:r>
              <a:rPr lang="en-US" sz="1100" dirty="0">
                <a:solidFill>
                  <a:srgbClr val="000000">
                    <a:lumMod val="65000"/>
                    <a:lumOff val="35000"/>
                  </a:srgbClr>
                </a:solidFill>
                <a:latin typeface="Calibri Light" panose="020F0302020204030204"/>
              </a:rPr>
              <a:t> </a:t>
            </a:r>
          </a:p>
        </p:txBody>
      </p:sp>
      <p:sp>
        <p:nvSpPr>
          <p:cNvPr id="102" name="Title 1"/>
          <p:cNvSpPr txBox="1">
            <a:spLocks/>
          </p:cNvSpPr>
          <p:nvPr/>
        </p:nvSpPr>
        <p:spPr>
          <a:xfrm>
            <a:off x="1865531" y="278652"/>
            <a:ext cx="8505944" cy="949117"/>
          </a:xfrm>
          <a:prstGeom prst="rect">
            <a:avLst/>
          </a:prstGeom>
        </p:spPr>
        <p:txBody>
          <a:bodyPr vert="horz" lIns="91436" tIns="45718" rIns="91436" bIns="45718" rtlCol="0" anchor="ctr">
            <a:noAutofit/>
          </a:bodyPr>
          <a:lstStyle>
            <a:lvl1pPr algn="l" defTabSz="914400" rtl="0" eaLnBrk="1" latinLnBrk="0" hangingPunct="1">
              <a:spcBef>
                <a:spcPct val="0"/>
              </a:spcBef>
              <a:buNone/>
              <a:defRPr sz="2600" b="1" kern="1200">
                <a:solidFill>
                  <a:schemeClr val="accent1"/>
                </a:solidFill>
                <a:latin typeface="+mj-lt"/>
                <a:ea typeface="+mj-ea"/>
                <a:cs typeface="+mj-cs"/>
              </a:defRPr>
            </a:lvl1pPr>
          </a:lstStyle>
          <a:p>
            <a:endParaRPr lang="en-US" sz="2800" dirty="0">
              <a:solidFill>
                <a:srgbClr val="B51C12"/>
              </a:solidFill>
            </a:endParaRPr>
          </a:p>
        </p:txBody>
      </p:sp>
      <p:sp>
        <p:nvSpPr>
          <p:cNvPr id="51" name="Rectangle 50"/>
          <p:cNvSpPr/>
          <p:nvPr/>
        </p:nvSpPr>
        <p:spPr>
          <a:xfrm>
            <a:off x="1524003" y="1200388"/>
            <a:ext cx="3871615" cy="323163"/>
          </a:xfrm>
          <a:prstGeom prst="rect">
            <a:avLst/>
          </a:prstGeom>
          <a:solidFill>
            <a:schemeClr val="accent1"/>
          </a:solidFill>
          <a:effectLst>
            <a:outerShdw blurRad="50800" dist="38100" dir="2700000" algn="tl" rotWithShape="0">
              <a:prstClr val="black">
                <a:alpha val="40000"/>
              </a:prstClr>
            </a:outerShdw>
          </a:effectLst>
        </p:spPr>
        <p:txBody>
          <a:bodyPr wrap="square" lIns="91436" tIns="45718" rIns="91436" bIns="45718">
            <a:spAutoFit/>
          </a:bodyPr>
          <a:lstStyle/>
          <a:p>
            <a:pPr algn="r" defTabSz="914354"/>
            <a:r>
              <a:rPr lang="en-US" sz="1500" b="1" dirty="0">
                <a:solidFill>
                  <a:srgbClr val="FFFFFF"/>
                </a:solidFill>
                <a:latin typeface="Calibri Light" panose="020F0302020204030204"/>
              </a:rPr>
              <a:t>Goals that</a:t>
            </a:r>
            <a:r>
              <a:rPr lang="en-US" sz="1500" b="1" dirty="0">
                <a:solidFill>
                  <a:srgbClr val="000000"/>
                </a:solidFill>
                <a:latin typeface="Calibri Light" panose="020F0302020204030204"/>
              </a:rPr>
              <a:t> </a:t>
            </a:r>
            <a:r>
              <a:rPr lang="en-US" sz="1500" b="1" dirty="0">
                <a:solidFill>
                  <a:srgbClr val="FFFFFF"/>
                </a:solidFill>
                <a:latin typeface="Calibri Light" panose="020F0302020204030204"/>
              </a:rPr>
              <a:t>may be set by patients include:</a:t>
            </a:r>
          </a:p>
        </p:txBody>
      </p:sp>
      <p:grpSp>
        <p:nvGrpSpPr>
          <p:cNvPr id="48" name="Group 47"/>
          <p:cNvGrpSpPr/>
          <p:nvPr/>
        </p:nvGrpSpPr>
        <p:grpSpPr>
          <a:xfrm>
            <a:off x="541713" y="1599847"/>
            <a:ext cx="11015183" cy="4356100"/>
            <a:chOff x="-861747" y="1295401"/>
            <a:chExt cx="11015183" cy="4356100"/>
          </a:xfrm>
        </p:grpSpPr>
        <p:sp>
          <p:nvSpPr>
            <p:cNvPr id="50" name="Right Triangle 49"/>
            <p:cNvSpPr/>
            <p:nvPr/>
          </p:nvSpPr>
          <p:spPr>
            <a:xfrm>
              <a:off x="4730536" y="1295401"/>
              <a:ext cx="2133600" cy="2133600"/>
            </a:xfrm>
            <a:prstGeom prst="rtTriangl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US" sz="1900" dirty="0">
                <a:solidFill>
                  <a:prstClr val="white"/>
                </a:solidFill>
                <a:latin typeface="Calibri Light" panose="020F0302020204030204"/>
              </a:endParaRPr>
            </a:p>
          </p:txBody>
        </p:sp>
        <p:sp>
          <p:nvSpPr>
            <p:cNvPr id="52" name="Right Triangle 51"/>
            <p:cNvSpPr/>
            <p:nvPr/>
          </p:nvSpPr>
          <p:spPr>
            <a:xfrm rot="10800000">
              <a:off x="2508036" y="3517901"/>
              <a:ext cx="2133600" cy="2133600"/>
            </a:xfrm>
            <a:prstGeom prst="rtTriangle">
              <a:avLst/>
            </a:prstGeom>
            <a:solidFill>
              <a:schemeClr val="accent4"/>
            </a:solidFill>
            <a:ln>
              <a:solidFill>
                <a:schemeClr val="accent4"/>
              </a:solidFill>
            </a:ln>
          </p:spPr>
          <p:style>
            <a:lnRef idx="1">
              <a:schemeClr val="dk1"/>
            </a:lnRef>
            <a:fillRef idx="3">
              <a:schemeClr val="dk1"/>
            </a:fillRef>
            <a:effectRef idx="2">
              <a:schemeClr val="dk1"/>
            </a:effectRef>
            <a:fontRef idx="minor">
              <a:schemeClr val="lt1"/>
            </a:fontRef>
          </p:style>
          <p:txBody>
            <a:bodyPr rtlCol="0" anchor="ctr"/>
            <a:lstStyle/>
            <a:p>
              <a:pPr algn="ctr" defTabSz="914354"/>
              <a:endParaRPr lang="en-US" sz="1900" dirty="0">
                <a:solidFill>
                  <a:prstClr val="white"/>
                </a:solidFill>
                <a:latin typeface="Calibri Light" panose="020F0302020204030204"/>
              </a:endParaRPr>
            </a:p>
          </p:txBody>
        </p:sp>
        <p:sp>
          <p:nvSpPr>
            <p:cNvPr id="54" name="Right Triangle 53"/>
            <p:cNvSpPr/>
            <p:nvPr/>
          </p:nvSpPr>
          <p:spPr>
            <a:xfrm rot="5400000">
              <a:off x="4730536" y="3517901"/>
              <a:ext cx="2133600" cy="2133600"/>
            </a:xfrm>
            <a:prstGeom prst="rtTriangl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US" sz="1900" dirty="0">
                <a:solidFill>
                  <a:prstClr val="white"/>
                </a:solidFill>
                <a:latin typeface="Calibri Light" panose="020F0302020204030204"/>
              </a:endParaRPr>
            </a:p>
          </p:txBody>
        </p:sp>
        <p:sp>
          <p:nvSpPr>
            <p:cNvPr id="55" name="Right Triangle 54"/>
            <p:cNvSpPr/>
            <p:nvPr/>
          </p:nvSpPr>
          <p:spPr>
            <a:xfrm rot="16200000">
              <a:off x="2508036" y="1295401"/>
              <a:ext cx="2133600" cy="2133600"/>
            </a:xfrm>
            <a:prstGeom prst="rtTriangle">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defTabSz="914354"/>
              <a:endParaRPr lang="en-US" sz="1900" dirty="0">
                <a:solidFill>
                  <a:prstClr val="white"/>
                </a:solidFill>
                <a:latin typeface="Calibri Light" panose="020F0302020204030204"/>
              </a:endParaRPr>
            </a:p>
          </p:txBody>
        </p:sp>
        <p:sp>
          <p:nvSpPr>
            <p:cNvPr id="58" name="Oval 57"/>
            <p:cNvSpPr/>
            <p:nvPr/>
          </p:nvSpPr>
          <p:spPr>
            <a:xfrm flipH="1">
              <a:off x="2820382" y="2936336"/>
              <a:ext cx="176604" cy="178141"/>
            </a:xfrm>
            <a:prstGeom prst="ellipse">
              <a:avLst/>
            </a:prstGeom>
            <a:solidFill>
              <a:schemeClr val="accent2"/>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59" name="Oval 58"/>
            <p:cNvSpPr/>
            <p:nvPr/>
          </p:nvSpPr>
          <p:spPr>
            <a:xfrm flipH="1">
              <a:off x="4330486" y="1428409"/>
              <a:ext cx="176604" cy="178141"/>
            </a:xfrm>
            <a:prstGeom prst="ellipse">
              <a:avLst/>
            </a:prstGeom>
            <a:solidFill>
              <a:schemeClr val="accent2"/>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60" name="Oval 59"/>
            <p:cNvSpPr/>
            <p:nvPr/>
          </p:nvSpPr>
          <p:spPr>
            <a:xfrm flipH="1">
              <a:off x="4908336" y="1428750"/>
              <a:ext cx="176604" cy="178141"/>
            </a:xfrm>
            <a:prstGeom prst="ellipse">
              <a:avLst/>
            </a:prstGeom>
            <a:solidFill>
              <a:schemeClr val="accent1"/>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61" name="Oval 60"/>
            <p:cNvSpPr/>
            <p:nvPr/>
          </p:nvSpPr>
          <p:spPr>
            <a:xfrm flipH="1">
              <a:off x="5333572" y="1862951"/>
              <a:ext cx="176604" cy="178141"/>
            </a:xfrm>
            <a:prstGeom prst="ellipse">
              <a:avLst/>
            </a:prstGeom>
            <a:solidFill>
              <a:schemeClr val="accent1"/>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63" name="Oval 62"/>
            <p:cNvSpPr/>
            <p:nvPr/>
          </p:nvSpPr>
          <p:spPr>
            <a:xfrm flipH="1">
              <a:off x="5856086" y="2408144"/>
              <a:ext cx="176604" cy="178141"/>
            </a:xfrm>
            <a:prstGeom prst="ellipse">
              <a:avLst/>
            </a:prstGeom>
            <a:solidFill>
              <a:schemeClr val="accent1"/>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64" name="Oval 63"/>
            <p:cNvSpPr/>
            <p:nvPr/>
          </p:nvSpPr>
          <p:spPr>
            <a:xfrm flipH="1">
              <a:off x="6330736" y="2885301"/>
              <a:ext cx="176604" cy="178141"/>
            </a:xfrm>
            <a:prstGeom prst="ellipse">
              <a:avLst/>
            </a:prstGeom>
            <a:solidFill>
              <a:schemeClr val="accent1"/>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65" name="Oval 64"/>
            <p:cNvSpPr/>
            <p:nvPr/>
          </p:nvSpPr>
          <p:spPr>
            <a:xfrm flipH="1">
              <a:off x="2685836" y="3740150"/>
              <a:ext cx="176604" cy="178141"/>
            </a:xfrm>
            <a:prstGeom prst="ellipse">
              <a:avLst/>
            </a:prstGeom>
            <a:solidFill>
              <a:schemeClr val="accent4"/>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103" name="Oval 102"/>
            <p:cNvSpPr/>
            <p:nvPr/>
          </p:nvSpPr>
          <p:spPr>
            <a:xfrm flipH="1">
              <a:off x="3123986" y="4140200"/>
              <a:ext cx="176604" cy="178141"/>
            </a:xfrm>
            <a:prstGeom prst="ellipse">
              <a:avLst/>
            </a:prstGeom>
            <a:solidFill>
              <a:schemeClr val="accent4"/>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104" name="Oval 103"/>
            <p:cNvSpPr/>
            <p:nvPr/>
          </p:nvSpPr>
          <p:spPr>
            <a:xfrm flipH="1">
              <a:off x="3619286" y="4673600"/>
              <a:ext cx="176604" cy="178141"/>
            </a:xfrm>
            <a:prstGeom prst="ellipse">
              <a:avLst/>
            </a:prstGeom>
            <a:solidFill>
              <a:schemeClr val="accent4"/>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105" name="Oval 104"/>
            <p:cNvSpPr/>
            <p:nvPr/>
          </p:nvSpPr>
          <p:spPr>
            <a:xfrm flipH="1">
              <a:off x="5334000" y="4895850"/>
              <a:ext cx="176604" cy="178141"/>
            </a:xfrm>
            <a:prstGeom prst="ellipse">
              <a:avLst/>
            </a:prstGeom>
            <a:solidFill>
              <a:schemeClr val="accent3"/>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2000" dirty="0">
                <a:solidFill>
                  <a:srgbClr val="000000"/>
                </a:solidFill>
                <a:latin typeface="Calibri Light" panose="020F0302020204030204"/>
              </a:endParaRPr>
            </a:p>
          </p:txBody>
        </p:sp>
        <p:sp>
          <p:nvSpPr>
            <p:cNvPr id="106" name="Oval 105"/>
            <p:cNvSpPr/>
            <p:nvPr/>
          </p:nvSpPr>
          <p:spPr>
            <a:xfrm flipH="1">
              <a:off x="6134100" y="4095750"/>
              <a:ext cx="176604" cy="178141"/>
            </a:xfrm>
            <a:prstGeom prst="ellipse">
              <a:avLst/>
            </a:prstGeom>
            <a:solidFill>
              <a:schemeClr val="accent3"/>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2000" dirty="0">
                <a:solidFill>
                  <a:srgbClr val="000000"/>
                </a:solidFill>
                <a:latin typeface="Calibri Light" panose="020F0302020204030204"/>
              </a:endParaRPr>
            </a:p>
          </p:txBody>
        </p:sp>
        <p:sp>
          <p:nvSpPr>
            <p:cNvPr id="107" name="TextBox 106"/>
            <p:cNvSpPr txBox="1"/>
            <p:nvPr/>
          </p:nvSpPr>
          <p:spPr>
            <a:xfrm>
              <a:off x="2996986" y="3062844"/>
              <a:ext cx="1614032" cy="384721"/>
            </a:xfrm>
            <a:prstGeom prst="rect">
              <a:avLst/>
            </a:prstGeom>
            <a:noFill/>
          </p:spPr>
          <p:txBody>
            <a:bodyPr wrap="none" rtlCol="0">
              <a:spAutoFit/>
            </a:bodyPr>
            <a:lstStyle/>
            <a:p>
              <a:pPr defTabSz="914354"/>
              <a:r>
                <a:rPr lang="en-US" sz="1900" dirty="0">
                  <a:solidFill>
                    <a:prstClr val="white"/>
                  </a:solidFill>
                  <a:latin typeface="Calibri Light" panose="020F0302020204030204"/>
                </a:rPr>
                <a:t>Social &amp; family</a:t>
              </a:r>
            </a:p>
          </p:txBody>
        </p:sp>
        <p:sp>
          <p:nvSpPr>
            <p:cNvPr id="108" name="TextBox 107"/>
            <p:cNvSpPr txBox="1"/>
            <p:nvPr/>
          </p:nvSpPr>
          <p:spPr>
            <a:xfrm>
              <a:off x="4774987" y="3062844"/>
              <a:ext cx="1633332" cy="384721"/>
            </a:xfrm>
            <a:prstGeom prst="rect">
              <a:avLst/>
            </a:prstGeom>
            <a:noFill/>
          </p:spPr>
          <p:txBody>
            <a:bodyPr wrap="none" rtlCol="0">
              <a:spAutoFit/>
            </a:bodyPr>
            <a:lstStyle/>
            <a:p>
              <a:pPr defTabSz="914354"/>
              <a:r>
                <a:rPr lang="en-US" sz="1900" dirty="0">
                  <a:solidFill>
                    <a:prstClr val="white"/>
                  </a:solidFill>
                  <a:latin typeface="Calibri Light" panose="020F0302020204030204"/>
                </a:rPr>
                <a:t>Physical health</a:t>
              </a:r>
            </a:p>
          </p:txBody>
        </p:sp>
        <p:sp>
          <p:nvSpPr>
            <p:cNvPr id="109" name="TextBox 108"/>
            <p:cNvSpPr txBox="1"/>
            <p:nvPr/>
          </p:nvSpPr>
          <p:spPr>
            <a:xfrm>
              <a:off x="2882900" y="3517900"/>
              <a:ext cx="1754149" cy="697627"/>
            </a:xfrm>
            <a:prstGeom prst="rect">
              <a:avLst/>
            </a:prstGeom>
            <a:noFill/>
          </p:spPr>
          <p:txBody>
            <a:bodyPr wrap="square" rtlCol="0">
              <a:spAutoFit/>
            </a:bodyPr>
            <a:lstStyle/>
            <a:p>
              <a:pPr algn="r" defTabSz="914354"/>
              <a:r>
                <a:rPr lang="en-US" sz="1900" dirty="0">
                  <a:solidFill>
                    <a:prstClr val="white"/>
                  </a:solidFill>
                  <a:latin typeface="Calibri Light" panose="020F0302020204030204"/>
                </a:rPr>
                <a:t>Occupational &amp; </a:t>
              </a:r>
              <a:br>
                <a:rPr lang="en-US" sz="1900" dirty="0">
                  <a:solidFill>
                    <a:prstClr val="white"/>
                  </a:solidFill>
                  <a:latin typeface="Calibri Light" panose="020F0302020204030204"/>
                </a:rPr>
              </a:br>
              <a:r>
                <a:rPr lang="en-US" sz="1900" dirty="0">
                  <a:solidFill>
                    <a:prstClr val="white"/>
                  </a:solidFill>
                  <a:latin typeface="Calibri Light" panose="020F0302020204030204"/>
                </a:rPr>
                <a:t>financial</a:t>
              </a:r>
            </a:p>
          </p:txBody>
        </p:sp>
        <p:sp>
          <p:nvSpPr>
            <p:cNvPr id="110" name="TextBox 109"/>
            <p:cNvSpPr txBox="1"/>
            <p:nvPr/>
          </p:nvSpPr>
          <p:spPr>
            <a:xfrm>
              <a:off x="4774987" y="3517900"/>
              <a:ext cx="1491947" cy="984885"/>
            </a:xfrm>
            <a:prstGeom prst="rect">
              <a:avLst/>
            </a:prstGeom>
            <a:noFill/>
          </p:spPr>
          <p:txBody>
            <a:bodyPr wrap="square" rtlCol="0">
              <a:spAutoFit/>
            </a:bodyPr>
            <a:lstStyle/>
            <a:p>
              <a:pPr defTabSz="914354"/>
              <a:r>
                <a:rPr lang="en-US" sz="1900" dirty="0">
                  <a:solidFill>
                    <a:prstClr val="white"/>
                  </a:solidFill>
                  <a:latin typeface="Calibri Light" panose="020F0302020204030204"/>
                </a:rPr>
                <a:t>Living </a:t>
              </a:r>
              <a:br>
                <a:rPr lang="en-US" sz="1900" dirty="0">
                  <a:solidFill>
                    <a:prstClr val="white"/>
                  </a:solidFill>
                  <a:latin typeface="Calibri Light" panose="020F0302020204030204"/>
                </a:rPr>
              </a:br>
              <a:r>
                <a:rPr lang="en-US" sz="1900" dirty="0">
                  <a:solidFill>
                    <a:prstClr val="white"/>
                  </a:solidFill>
                  <a:latin typeface="Calibri Light" panose="020F0302020204030204"/>
                </a:rPr>
                <a:t>arrangements</a:t>
              </a:r>
            </a:p>
          </p:txBody>
        </p:sp>
        <p:pic>
          <p:nvPicPr>
            <p:cNvPr id="111" name="Picture 2" descr="http://cottageclub.ca/wp-content/uploads/2014/07/Icon-Family.png"/>
            <p:cNvPicPr>
              <a:picLocks noChangeAspect="1" noChangeArrowheads="1"/>
            </p:cNvPicPr>
            <p:nvPr/>
          </p:nvPicPr>
          <p:blipFill>
            <a:blip r:embed="rId3" cstate="print">
              <a:lum bright="100000"/>
            </a:blip>
            <a:srcRect/>
            <a:stretch>
              <a:fillRect/>
            </a:stretch>
          </p:blipFill>
          <p:spPr bwMode="auto">
            <a:xfrm>
              <a:off x="3708186" y="2352459"/>
              <a:ext cx="844550" cy="746311"/>
            </a:xfrm>
            <a:prstGeom prst="rect">
              <a:avLst/>
            </a:prstGeom>
            <a:noFill/>
          </p:spPr>
        </p:pic>
        <p:pic>
          <p:nvPicPr>
            <p:cNvPr id="112" name="Picture 4" descr="http://www.clker.com/cliparts/l/d/2/M/m/t/running-icon-hi.png"/>
            <p:cNvPicPr>
              <a:picLocks noChangeAspect="1" noChangeArrowheads="1"/>
            </p:cNvPicPr>
            <p:nvPr/>
          </p:nvPicPr>
          <p:blipFill>
            <a:blip r:embed="rId4" cstate="print">
              <a:biLevel thresh="50000"/>
              <a:lum bright="100000"/>
            </a:blip>
            <a:srcRect/>
            <a:stretch>
              <a:fillRect/>
            </a:stretch>
          </p:blipFill>
          <p:spPr bwMode="auto">
            <a:xfrm>
              <a:off x="4908336" y="2362200"/>
              <a:ext cx="705679" cy="676275"/>
            </a:xfrm>
            <a:prstGeom prst="rect">
              <a:avLst/>
            </a:prstGeom>
            <a:noFill/>
          </p:spPr>
        </p:pic>
        <p:pic>
          <p:nvPicPr>
            <p:cNvPr id="113" name="Picture 12" descr="http://thoseradonguys.com/wp-content/uploads/2014/08/icon_1662.png"/>
            <p:cNvPicPr>
              <a:picLocks noChangeAspect="1" noChangeArrowheads="1"/>
            </p:cNvPicPr>
            <p:nvPr/>
          </p:nvPicPr>
          <p:blipFill>
            <a:blip r:embed="rId5" cstate="print">
              <a:lum bright="100000"/>
            </a:blip>
            <a:srcRect/>
            <a:stretch>
              <a:fillRect/>
            </a:stretch>
          </p:blipFill>
          <p:spPr bwMode="auto">
            <a:xfrm>
              <a:off x="4794036" y="4140200"/>
              <a:ext cx="692150" cy="692150"/>
            </a:xfrm>
            <a:prstGeom prst="rect">
              <a:avLst/>
            </a:prstGeom>
            <a:noFill/>
          </p:spPr>
        </p:pic>
        <p:pic>
          <p:nvPicPr>
            <p:cNvPr id="114" name="Picture 16" descr="http://simpleicon.com/wp-content/uploads/Briefcase-1.png"/>
            <p:cNvPicPr>
              <a:picLocks noChangeAspect="1" noChangeArrowheads="1"/>
            </p:cNvPicPr>
            <p:nvPr/>
          </p:nvPicPr>
          <p:blipFill>
            <a:blip r:embed="rId6" cstate="print">
              <a:lum bright="100000"/>
            </a:blip>
            <a:srcRect/>
            <a:stretch>
              <a:fillRect/>
            </a:stretch>
          </p:blipFill>
          <p:spPr bwMode="auto">
            <a:xfrm>
              <a:off x="3885986" y="4273550"/>
              <a:ext cx="558800" cy="558800"/>
            </a:xfrm>
            <a:prstGeom prst="rect">
              <a:avLst/>
            </a:prstGeom>
            <a:noFill/>
          </p:spPr>
        </p:pic>
        <p:sp>
          <p:nvSpPr>
            <p:cNvPr id="115" name="Rectangle 53"/>
            <p:cNvSpPr>
              <a:spLocks noChangeArrowheads="1"/>
            </p:cNvSpPr>
            <p:nvPr/>
          </p:nvSpPr>
          <p:spPr bwMode="auto">
            <a:xfrm>
              <a:off x="-99747" y="1368624"/>
              <a:ext cx="4356100" cy="323165"/>
            </a:xfrm>
            <a:prstGeom prst="rect">
              <a:avLst/>
            </a:prstGeom>
            <a:noFill/>
            <a:ln w="9525">
              <a:noFill/>
              <a:miter lim="800000"/>
              <a:headEnd/>
              <a:tailEnd/>
            </a:ln>
          </p:spPr>
          <p:txBody>
            <a:bodyPr wrap="square">
              <a:spAutoFit/>
            </a:bodyPr>
            <a:lstStyle/>
            <a:p>
              <a:pPr algn="r" defTabSz="914354"/>
              <a:r>
                <a:rPr lang="en-US" sz="1500" dirty="0">
                  <a:solidFill>
                    <a:srgbClr val="544747">
                      <a:lumMod val="75000"/>
                    </a:srgbClr>
                  </a:solidFill>
                  <a:latin typeface="Calibri Light" panose="020F0302020204030204"/>
                </a:rPr>
                <a:t>Have a relationship with family members </a:t>
              </a:r>
            </a:p>
          </p:txBody>
        </p:sp>
        <p:sp>
          <p:nvSpPr>
            <p:cNvPr id="116" name="Rectangle 53"/>
            <p:cNvSpPr>
              <a:spLocks noChangeArrowheads="1"/>
            </p:cNvSpPr>
            <p:nvPr/>
          </p:nvSpPr>
          <p:spPr bwMode="auto">
            <a:xfrm>
              <a:off x="-861747" y="2816424"/>
              <a:ext cx="3683000" cy="323165"/>
            </a:xfrm>
            <a:prstGeom prst="rect">
              <a:avLst/>
            </a:prstGeom>
            <a:noFill/>
            <a:ln w="9525">
              <a:noFill/>
              <a:miter lim="800000"/>
              <a:headEnd/>
              <a:tailEnd/>
            </a:ln>
          </p:spPr>
          <p:txBody>
            <a:bodyPr wrap="square">
              <a:spAutoFit/>
            </a:bodyPr>
            <a:lstStyle/>
            <a:p>
              <a:pPr algn="r" defTabSz="914354"/>
              <a:r>
                <a:rPr lang="en-US" sz="1500" dirty="0">
                  <a:solidFill>
                    <a:srgbClr val="544747">
                      <a:lumMod val="75000"/>
                    </a:srgbClr>
                  </a:solidFill>
                  <a:latin typeface="Calibri Light" panose="020F0302020204030204"/>
                </a:rPr>
                <a:t>Have a romantic relationship</a:t>
              </a:r>
            </a:p>
          </p:txBody>
        </p:sp>
        <p:sp>
          <p:nvSpPr>
            <p:cNvPr id="117" name="Rectangle 53"/>
            <p:cNvSpPr>
              <a:spLocks noChangeArrowheads="1"/>
            </p:cNvSpPr>
            <p:nvPr/>
          </p:nvSpPr>
          <p:spPr bwMode="auto">
            <a:xfrm>
              <a:off x="5511372" y="1798405"/>
              <a:ext cx="4153113" cy="323165"/>
            </a:xfrm>
            <a:prstGeom prst="rect">
              <a:avLst/>
            </a:prstGeom>
            <a:noFill/>
            <a:ln w="9525">
              <a:noFill/>
              <a:miter lim="800000"/>
              <a:headEnd/>
              <a:tailEnd/>
            </a:ln>
          </p:spPr>
          <p:txBody>
            <a:bodyPr wrap="square">
              <a:spAutoFit/>
            </a:bodyPr>
            <a:lstStyle/>
            <a:p>
              <a:pPr defTabSz="914354"/>
              <a:r>
                <a:rPr lang="en-US" sz="1500" dirty="0">
                  <a:solidFill>
                    <a:srgbClr val="5C2235"/>
                  </a:solidFill>
                  <a:latin typeface="Calibri Light" panose="020F0302020204030204"/>
                </a:rPr>
                <a:t>Take better care of my body</a:t>
              </a:r>
            </a:p>
          </p:txBody>
        </p:sp>
        <p:sp>
          <p:nvSpPr>
            <p:cNvPr id="118" name="Rectangle 53"/>
            <p:cNvSpPr>
              <a:spLocks noChangeArrowheads="1"/>
            </p:cNvSpPr>
            <p:nvPr/>
          </p:nvSpPr>
          <p:spPr bwMode="auto">
            <a:xfrm>
              <a:off x="5041687" y="1364204"/>
              <a:ext cx="4153113" cy="323165"/>
            </a:xfrm>
            <a:prstGeom prst="rect">
              <a:avLst/>
            </a:prstGeom>
            <a:noFill/>
            <a:ln w="9525">
              <a:noFill/>
              <a:miter lim="800000"/>
              <a:headEnd/>
              <a:tailEnd/>
            </a:ln>
          </p:spPr>
          <p:txBody>
            <a:bodyPr wrap="square">
              <a:spAutoFit/>
            </a:bodyPr>
            <a:lstStyle/>
            <a:p>
              <a:pPr defTabSz="914354"/>
              <a:r>
                <a:rPr lang="en-US" sz="1500" dirty="0">
                  <a:solidFill>
                    <a:srgbClr val="5C2235"/>
                  </a:solidFill>
                  <a:latin typeface="Calibri Light" panose="020F0302020204030204"/>
                </a:rPr>
                <a:t>Get in shape physically </a:t>
              </a:r>
            </a:p>
          </p:txBody>
        </p:sp>
        <p:sp>
          <p:nvSpPr>
            <p:cNvPr id="119" name="Rectangle 53"/>
            <p:cNvSpPr>
              <a:spLocks noChangeArrowheads="1"/>
            </p:cNvSpPr>
            <p:nvPr/>
          </p:nvSpPr>
          <p:spPr bwMode="auto">
            <a:xfrm>
              <a:off x="6000323" y="2351901"/>
              <a:ext cx="4153113" cy="323165"/>
            </a:xfrm>
            <a:prstGeom prst="rect">
              <a:avLst/>
            </a:prstGeom>
            <a:noFill/>
            <a:ln w="9525">
              <a:noFill/>
              <a:miter lim="800000"/>
              <a:headEnd/>
              <a:tailEnd/>
            </a:ln>
          </p:spPr>
          <p:txBody>
            <a:bodyPr wrap="square">
              <a:spAutoFit/>
            </a:bodyPr>
            <a:lstStyle/>
            <a:p>
              <a:pPr defTabSz="914354"/>
              <a:r>
                <a:rPr lang="en-US" sz="1500" dirty="0">
                  <a:solidFill>
                    <a:srgbClr val="5C2235"/>
                  </a:solidFill>
                  <a:latin typeface="Calibri Light" panose="020F0302020204030204"/>
                </a:rPr>
                <a:t>Sleep better </a:t>
              </a:r>
            </a:p>
          </p:txBody>
        </p:sp>
        <p:sp>
          <p:nvSpPr>
            <p:cNvPr id="120" name="Rectangle 53"/>
            <p:cNvSpPr>
              <a:spLocks noChangeArrowheads="1"/>
            </p:cNvSpPr>
            <p:nvPr/>
          </p:nvSpPr>
          <p:spPr bwMode="auto">
            <a:xfrm>
              <a:off x="6571931" y="2749689"/>
              <a:ext cx="2622869" cy="574516"/>
            </a:xfrm>
            <a:prstGeom prst="rect">
              <a:avLst/>
            </a:prstGeom>
            <a:noFill/>
            <a:ln w="9525">
              <a:noFill/>
              <a:miter lim="800000"/>
              <a:headEnd/>
              <a:tailEnd/>
            </a:ln>
          </p:spPr>
          <p:txBody>
            <a:bodyPr wrap="square">
              <a:spAutoFit/>
            </a:bodyPr>
            <a:lstStyle/>
            <a:p>
              <a:pPr defTabSz="914354"/>
              <a:r>
                <a:rPr lang="en-US" sz="1500" dirty="0">
                  <a:solidFill>
                    <a:srgbClr val="5C2235"/>
                  </a:solidFill>
                  <a:latin typeface="Calibri Light" panose="020F0302020204030204"/>
                </a:rPr>
                <a:t>Quit smoking or drinking alcohol</a:t>
              </a:r>
            </a:p>
          </p:txBody>
        </p:sp>
        <p:sp>
          <p:nvSpPr>
            <p:cNvPr id="121" name="Rectangle 120"/>
            <p:cNvSpPr>
              <a:spLocks noChangeArrowheads="1"/>
            </p:cNvSpPr>
            <p:nvPr/>
          </p:nvSpPr>
          <p:spPr bwMode="auto">
            <a:xfrm>
              <a:off x="6311900" y="4059364"/>
              <a:ext cx="2616200" cy="323165"/>
            </a:xfrm>
            <a:prstGeom prst="rect">
              <a:avLst/>
            </a:prstGeom>
            <a:noFill/>
            <a:ln w="9525">
              <a:noFill/>
              <a:miter lim="800000"/>
              <a:headEnd/>
              <a:tailEnd/>
            </a:ln>
          </p:spPr>
          <p:txBody>
            <a:bodyPr wrap="square">
              <a:spAutoFit/>
            </a:bodyPr>
            <a:lstStyle/>
            <a:p>
              <a:pPr defTabSz="914354"/>
              <a:r>
                <a:rPr lang="en-US" sz="1500" dirty="0">
                  <a:solidFill>
                    <a:srgbClr val="B89A83">
                      <a:lumMod val="75000"/>
                    </a:srgbClr>
                  </a:solidFill>
                  <a:latin typeface="Calibri Light" panose="020F0302020204030204"/>
                </a:rPr>
                <a:t>Live in a group home </a:t>
              </a:r>
            </a:p>
          </p:txBody>
        </p:sp>
        <p:sp>
          <p:nvSpPr>
            <p:cNvPr id="122" name="Rectangle 121"/>
            <p:cNvSpPr>
              <a:spLocks noChangeArrowheads="1"/>
            </p:cNvSpPr>
            <p:nvPr/>
          </p:nvSpPr>
          <p:spPr bwMode="auto">
            <a:xfrm>
              <a:off x="5511800" y="4859464"/>
              <a:ext cx="2908513" cy="323165"/>
            </a:xfrm>
            <a:prstGeom prst="rect">
              <a:avLst/>
            </a:prstGeom>
            <a:noFill/>
            <a:ln w="9525">
              <a:noFill/>
              <a:miter lim="800000"/>
              <a:headEnd/>
              <a:tailEnd/>
            </a:ln>
          </p:spPr>
          <p:txBody>
            <a:bodyPr wrap="square">
              <a:spAutoFit/>
            </a:bodyPr>
            <a:lstStyle/>
            <a:p>
              <a:pPr defTabSz="914354"/>
              <a:r>
                <a:rPr lang="en-US" sz="1500" dirty="0">
                  <a:solidFill>
                    <a:srgbClr val="B89A83">
                      <a:lumMod val="75000"/>
                    </a:srgbClr>
                  </a:solidFill>
                  <a:latin typeface="Calibri Light" panose="020F0302020204030204"/>
                </a:rPr>
                <a:t>Keep my home clean </a:t>
              </a:r>
            </a:p>
          </p:txBody>
        </p:sp>
        <p:sp>
          <p:nvSpPr>
            <p:cNvPr id="123" name="Oval 122"/>
            <p:cNvSpPr/>
            <p:nvPr/>
          </p:nvSpPr>
          <p:spPr>
            <a:xfrm flipH="1">
              <a:off x="3550846" y="2180686"/>
              <a:ext cx="176604" cy="178141"/>
            </a:xfrm>
            <a:prstGeom prst="ellipse">
              <a:avLst/>
            </a:prstGeom>
            <a:solidFill>
              <a:schemeClr val="accent2"/>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124" name="Rectangle 53"/>
            <p:cNvSpPr>
              <a:spLocks noChangeArrowheads="1"/>
            </p:cNvSpPr>
            <p:nvPr/>
          </p:nvSpPr>
          <p:spPr bwMode="auto">
            <a:xfrm>
              <a:off x="-352910" y="2070100"/>
              <a:ext cx="3855645" cy="323165"/>
            </a:xfrm>
            <a:prstGeom prst="rect">
              <a:avLst/>
            </a:prstGeom>
            <a:noFill/>
            <a:ln w="9525">
              <a:noFill/>
              <a:miter lim="800000"/>
              <a:headEnd/>
              <a:tailEnd/>
            </a:ln>
          </p:spPr>
          <p:txBody>
            <a:bodyPr wrap="square">
              <a:spAutoFit/>
            </a:bodyPr>
            <a:lstStyle/>
            <a:p>
              <a:pPr algn="r" defTabSz="914354"/>
              <a:r>
                <a:rPr lang="en-US" sz="1500" dirty="0">
                  <a:solidFill>
                    <a:srgbClr val="544747">
                      <a:lumMod val="75000"/>
                    </a:srgbClr>
                  </a:solidFill>
                  <a:latin typeface="Calibri Light" panose="020F0302020204030204"/>
                </a:rPr>
                <a:t>Learn how to talk with people </a:t>
              </a:r>
            </a:p>
          </p:txBody>
        </p:sp>
        <p:sp>
          <p:nvSpPr>
            <p:cNvPr id="125" name="Rectangle 53"/>
            <p:cNvSpPr>
              <a:spLocks noChangeArrowheads="1"/>
            </p:cNvSpPr>
            <p:nvPr/>
          </p:nvSpPr>
          <p:spPr bwMode="auto">
            <a:xfrm>
              <a:off x="202986" y="3651250"/>
              <a:ext cx="2464013" cy="323165"/>
            </a:xfrm>
            <a:prstGeom prst="rect">
              <a:avLst/>
            </a:prstGeom>
            <a:noFill/>
            <a:ln w="9525">
              <a:noFill/>
              <a:miter lim="800000"/>
              <a:headEnd/>
              <a:tailEnd/>
            </a:ln>
          </p:spPr>
          <p:txBody>
            <a:bodyPr wrap="square">
              <a:spAutoFit/>
            </a:bodyPr>
            <a:lstStyle/>
            <a:p>
              <a:pPr algn="r" defTabSz="914354"/>
              <a:r>
                <a:rPr lang="en-US" sz="1500" dirty="0">
                  <a:solidFill>
                    <a:srgbClr val="003B4C"/>
                  </a:solidFill>
                  <a:latin typeface="Calibri Light" panose="020F0302020204030204"/>
                </a:rPr>
                <a:t>Go back to school </a:t>
              </a:r>
            </a:p>
          </p:txBody>
        </p:sp>
        <p:sp>
          <p:nvSpPr>
            <p:cNvPr id="126" name="Rectangle 53"/>
            <p:cNvSpPr>
              <a:spLocks noChangeArrowheads="1"/>
            </p:cNvSpPr>
            <p:nvPr/>
          </p:nvSpPr>
          <p:spPr bwMode="auto">
            <a:xfrm>
              <a:off x="0" y="4633392"/>
              <a:ext cx="3536949" cy="323165"/>
            </a:xfrm>
            <a:prstGeom prst="rect">
              <a:avLst/>
            </a:prstGeom>
            <a:noFill/>
            <a:ln w="9525">
              <a:noFill/>
              <a:miter lim="800000"/>
              <a:headEnd/>
              <a:tailEnd/>
            </a:ln>
          </p:spPr>
          <p:txBody>
            <a:bodyPr wrap="square">
              <a:spAutoFit/>
            </a:bodyPr>
            <a:lstStyle/>
            <a:p>
              <a:pPr algn="r" defTabSz="914354"/>
              <a:r>
                <a:rPr lang="en-US" sz="1500" dirty="0">
                  <a:solidFill>
                    <a:srgbClr val="003B4C"/>
                  </a:solidFill>
                  <a:latin typeface="Calibri Light" panose="020F0302020204030204"/>
                </a:rPr>
                <a:t>Start a new hobby</a:t>
              </a:r>
            </a:p>
          </p:txBody>
        </p:sp>
        <p:sp>
          <p:nvSpPr>
            <p:cNvPr id="127" name="Rectangle 53"/>
            <p:cNvSpPr>
              <a:spLocks noChangeArrowheads="1"/>
            </p:cNvSpPr>
            <p:nvPr/>
          </p:nvSpPr>
          <p:spPr bwMode="auto">
            <a:xfrm>
              <a:off x="460374" y="4095750"/>
              <a:ext cx="2568789" cy="323165"/>
            </a:xfrm>
            <a:prstGeom prst="rect">
              <a:avLst/>
            </a:prstGeom>
            <a:noFill/>
            <a:ln w="9525">
              <a:noFill/>
              <a:miter lim="800000"/>
              <a:headEnd/>
              <a:tailEnd/>
            </a:ln>
          </p:spPr>
          <p:txBody>
            <a:bodyPr wrap="square">
              <a:spAutoFit/>
            </a:bodyPr>
            <a:lstStyle/>
            <a:p>
              <a:pPr algn="r" defTabSz="914354"/>
              <a:r>
                <a:rPr lang="en-US" sz="1500" dirty="0">
                  <a:solidFill>
                    <a:srgbClr val="003B4C"/>
                  </a:solidFill>
                  <a:latin typeface="Calibri Light" panose="020F0302020204030204"/>
                </a:rPr>
                <a:t>Pay bills on time</a:t>
              </a:r>
            </a:p>
          </p:txBody>
        </p:sp>
        <p:sp>
          <p:nvSpPr>
            <p:cNvPr id="128" name="Oval 127"/>
            <p:cNvSpPr/>
            <p:nvPr/>
          </p:nvSpPr>
          <p:spPr>
            <a:xfrm flipH="1">
              <a:off x="4173146" y="5251109"/>
              <a:ext cx="176604" cy="178141"/>
            </a:xfrm>
            <a:prstGeom prst="ellipse">
              <a:avLst/>
            </a:prstGeom>
            <a:solidFill>
              <a:schemeClr val="accent4"/>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129" name="Rectangle 53"/>
            <p:cNvSpPr>
              <a:spLocks noChangeArrowheads="1"/>
            </p:cNvSpPr>
            <p:nvPr/>
          </p:nvSpPr>
          <p:spPr bwMode="auto">
            <a:xfrm>
              <a:off x="1115616" y="5172730"/>
              <a:ext cx="3011884" cy="323165"/>
            </a:xfrm>
            <a:prstGeom prst="rect">
              <a:avLst/>
            </a:prstGeom>
            <a:noFill/>
            <a:ln w="9525">
              <a:noFill/>
              <a:miter lim="800000"/>
              <a:headEnd/>
              <a:tailEnd/>
            </a:ln>
          </p:spPr>
          <p:txBody>
            <a:bodyPr wrap="square">
              <a:spAutoFit/>
            </a:bodyPr>
            <a:lstStyle/>
            <a:p>
              <a:pPr algn="r" defTabSz="914354"/>
              <a:r>
                <a:rPr lang="en-US" sz="1500" dirty="0">
                  <a:solidFill>
                    <a:srgbClr val="003B4C"/>
                  </a:solidFill>
                  <a:latin typeface="Calibri Light" panose="020F0302020204030204"/>
                </a:rPr>
                <a:t>Find employment</a:t>
              </a:r>
            </a:p>
          </p:txBody>
        </p:sp>
      </p:grpSp>
    </p:spTree>
    <p:extLst>
      <p:ext uri="{BB962C8B-B14F-4D97-AF65-F5344CB8AC3E}">
        <p14:creationId xmlns:p14="http://schemas.microsoft.com/office/powerpoint/2010/main" val="339892569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itle 2"/>
          <p:cNvSpPr>
            <a:spLocks noGrp="1"/>
          </p:cNvSpPr>
          <p:nvPr>
            <p:ph type="title"/>
          </p:nvPr>
        </p:nvSpPr>
        <p:spPr>
          <a:xfrm>
            <a:off x="838200" y="125673"/>
            <a:ext cx="10515600" cy="507713"/>
          </a:xfrm>
        </p:spPr>
        <p:txBody>
          <a:bodyPr>
            <a:normAutofit fontScale="90000"/>
          </a:bodyPr>
          <a:lstStyle/>
          <a:p>
            <a:r>
              <a:rPr lang="en-US" sz="2800" dirty="0"/>
              <a:t>Patients may have functional goals that are personal and meaningful to them</a:t>
            </a:r>
          </a:p>
        </p:txBody>
      </p:sp>
      <p:sp>
        <p:nvSpPr>
          <p:cNvPr id="7" name="Text Placeholder 6"/>
          <p:cNvSpPr>
            <a:spLocks noGrp="1"/>
          </p:cNvSpPr>
          <p:nvPr>
            <p:ph type="body" sz="quarter" idx="13"/>
          </p:nvPr>
        </p:nvSpPr>
        <p:spPr/>
        <p:txBody>
          <a:bodyPr>
            <a:noAutofit/>
          </a:bodyPr>
          <a:lstStyle/>
          <a:p>
            <a:r>
              <a:rPr lang="en-US" dirty="0" smtClean="0">
                <a:latin typeface="+mj-lt"/>
              </a:rPr>
              <a:t>1. Med IQ. Goal-Setting Worksheet for People with Schizophrenia. Available at: http://</a:t>
            </a:r>
            <a:r>
              <a:rPr lang="en-US" dirty="0" err="1" smtClean="0">
                <a:latin typeface="+mj-lt"/>
              </a:rPr>
              <a:t>www.med-iq.com</a:t>
            </a:r>
            <a:r>
              <a:rPr lang="en-US" dirty="0" smtClean="0">
                <a:latin typeface="+mj-lt"/>
              </a:rPr>
              <a:t>/files/</a:t>
            </a:r>
            <a:r>
              <a:rPr lang="en-US" dirty="0" err="1" smtClean="0">
                <a:latin typeface="+mj-lt"/>
              </a:rPr>
              <a:t>noncme</a:t>
            </a:r>
            <a:r>
              <a:rPr lang="en-US" dirty="0" smtClean="0">
                <a:latin typeface="+mj-lt"/>
              </a:rPr>
              <a:t>/material/pdfs/</a:t>
            </a:r>
            <a:r>
              <a:rPr lang="en-US" dirty="0" err="1" smtClean="0">
                <a:latin typeface="+mj-lt"/>
              </a:rPr>
              <a:t>GoalSetting1.pdf</a:t>
            </a:r>
            <a:r>
              <a:rPr lang="en-US" dirty="0" smtClean="0">
                <a:latin typeface="+mj-lt"/>
              </a:rPr>
              <a:t>; Accessed June 2016. 2. Morgan VA, et al</a:t>
            </a:r>
            <a:r>
              <a:rPr lang="en-US" i="1" dirty="0" smtClean="0">
                <a:latin typeface="+mj-lt"/>
              </a:rPr>
              <a:t>. </a:t>
            </a:r>
            <a:r>
              <a:rPr lang="en-US" i="1" dirty="0" err="1" smtClean="0">
                <a:latin typeface="+mj-lt"/>
              </a:rPr>
              <a:t>Aust</a:t>
            </a:r>
            <a:r>
              <a:rPr lang="en-US" i="1" dirty="0" smtClean="0">
                <a:latin typeface="+mj-lt"/>
              </a:rPr>
              <a:t> N Z J Psychiatry.</a:t>
            </a:r>
            <a:r>
              <a:rPr lang="en-US" dirty="0" smtClean="0">
                <a:latin typeface="+mj-lt"/>
              </a:rPr>
              <a:t> 2012;46(8):735</a:t>
            </a:r>
            <a:r>
              <a:rPr lang="en-US" dirty="0" smtClean="0">
                <a:latin typeface="+mj-lt"/>
                <a:sym typeface="Symbol"/>
              </a:rPr>
              <a:t>7</a:t>
            </a:r>
            <a:r>
              <a:rPr lang="en-US" dirty="0" smtClean="0">
                <a:latin typeface="+mj-lt"/>
              </a:rPr>
              <a:t>52. 3. </a:t>
            </a:r>
            <a:r>
              <a:rPr lang="en-US" dirty="0" err="1" smtClean="0">
                <a:latin typeface="+mj-lt"/>
              </a:rPr>
              <a:t>Bellack</a:t>
            </a:r>
            <a:r>
              <a:rPr lang="en-US" dirty="0" smtClean="0">
                <a:latin typeface="+mj-lt"/>
              </a:rPr>
              <a:t> AS, et al. </a:t>
            </a:r>
            <a:r>
              <a:rPr lang="en-US" dirty="0" err="1" smtClean="0">
                <a:latin typeface="+mj-lt"/>
              </a:rPr>
              <a:t>Schizophr</a:t>
            </a:r>
            <a:r>
              <a:rPr lang="en-US" dirty="0" smtClean="0">
                <a:latin typeface="+mj-lt"/>
              </a:rPr>
              <a:t> Bull. 2007;33(3):805–822.</a:t>
            </a:r>
            <a:endParaRPr lang="en-US" dirty="0">
              <a:latin typeface="+mj-lt"/>
            </a:endParaRPr>
          </a:p>
        </p:txBody>
      </p:sp>
      <p:sp>
        <p:nvSpPr>
          <p:cNvPr id="15368" name="AutoShape 8" descr="http://uxrepo.com/static/icon-sets/typicons/svg/home.svg"/>
          <p:cNvSpPr>
            <a:spLocks noChangeAspect="1" noChangeArrowheads="1"/>
          </p:cNvSpPr>
          <p:nvPr/>
        </p:nvSpPr>
        <p:spPr bwMode="auto">
          <a:xfrm>
            <a:off x="1679575" y="-144461"/>
            <a:ext cx="304800" cy="304801"/>
          </a:xfrm>
          <a:prstGeom prst="rect">
            <a:avLst/>
          </a:prstGeom>
          <a:noFill/>
        </p:spPr>
        <p:txBody>
          <a:bodyPr vert="horz" wrap="square" lIns="91436" tIns="45718" rIns="91436" bIns="45718" numCol="1" anchor="t" anchorCtr="0" compatLnSpc="1">
            <a:prstTxWarp prst="textNoShape">
              <a:avLst/>
            </a:prstTxWarp>
          </a:bodyPr>
          <a:lstStyle/>
          <a:p>
            <a:pPr defTabSz="914354"/>
            <a:endParaRPr lang="en-US" sz="1900" dirty="0">
              <a:solidFill>
                <a:srgbClr val="000000"/>
              </a:solidFill>
              <a:latin typeface="Calibri Light" panose="020F0302020204030204"/>
            </a:endParaRPr>
          </a:p>
        </p:txBody>
      </p:sp>
      <p:sp>
        <p:nvSpPr>
          <p:cNvPr id="15370" name="AutoShape 10" descr="http://uxrepo.com/static/icon-sets/typicons/svg/home.svg"/>
          <p:cNvSpPr>
            <a:spLocks noChangeAspect="1" noChangeArrowheads="1"/>
          </p:cNvSpPr>
          <p:nvPr/>
        </p:nvSpPr>
        <p:spPr bwMode="auto">
          <a:xfrm>
            <a:off x="1679575" y="-144461"/>
            <a:ext cx="304800" cy="304801"/>
          </a:xfrm>
          <a:prstGeom prst="rect">
            <a:avLst/>
          </a:prstGeom>
          <a:noFill/>
        </p:spPr>
        <p:txBody>
          <a:bodyPr vert="horz" wrap="square" lIns="91436" tIns="45718" rIns="91436" bIns="45718" numCol="1" anchor="t" anchorCtr="0" compatLnSpc="1">
            <a:prstTxWarp prst="textNoShape">
              <a:avLst/>
            </a:prstTxWarp>
          </a:bodyPr>
          <a:lstStyle/>
          <a:p>
            <a:pPr defTabSz="914354"/>
            <a:endParaRPr lang="en-US" sz="1900" dirty="0">
              <a:solidFill>
                <a:srgbClr val="000000"/>
              </a:solidFill>
              <a:latin typeface="Calibri Light" panose="020F0302020204030204"/>
            </a:endParaRPr>
          </a:p>
        </p:txBody>
      </p:sp>
      <p:sp>
        <p:nvSpPr>
          <p:cNvPr id="15374" name="AutoShape 14" descr="http://uxrepo.com/static/icon-sets/font-awesome/svg/briefcase.svg"/>
          <p:cNvSpPr>
            <a:spLocks noChangeAspect="1" noChangeArrowheads="1"/>
          </p:cNvSpPr>
          <p:nvPr/>
        </p:nvSpPr>
        <p:spPr bwMode="auto">
          <a:xfrm>
            <a:off x="1679575" y="-144461"/>
            <a:ext cx="304800" cy="304801"/>
          </a:xfrm>
          <a:prstGeom prst="rect">
            <a:avLst/>
          </a:prstGeom>
          <a:noFill/>
        </p:spPr>
        <p:txBody>
          <a:bodyPr vert="horz" wrap="square" lIns="91436" tIns="45718" rIns="91436" bIns="45718" numCol="1" anchor="t" anchorCtr="0" compatLnSpc="1">
            <a:prstTxWarp prst="textNoShape">
              <a:avLst/>
            </a:prstTxWarp>
          </a:bodyPr>
          <a:lstStyle/>
          <a:p>
            <a:pPr defTabSz="914354"/>
            <a:endParaRPr lang="en-US" sz="1900" dirty="0">
              <a:solidFill>
                <a:srgbClr val="000000"/>
              </a:solidFill>
              <a:latin typeface="Calibri Light" panose="020F0302020204030204"/>
            </a:endParaRPr>
          </a:p>
        </p:txBody>
      </p:sp>
      <p:sp>
        <p:nvSpPr>
          <p:cNvPr id="66" name="Rectangle 65"/>
          <p:cNvSpPr/>
          <p:nvPr/>
        </p:nvSpPr>
        <p:spPr>
          <a:xfrm>
            <a:off x="1524002" y="5918200"/>
            <a:ext cx="5574884" cy="261608"/>
          </a:xfrm>
          <a:prstGeom prst="rect">
            <a:avLst/>
          </a:prstGeom>
        </p:spPr>
        <p:txBody>
          <a:bodyPr wrap="square" lIns="91436" tIns="45718" rIns="91436" bIns="45718">
            <a:spAutoFit/>
          </a:bodyPr>
          <a:lstStyle/>
          <a:p>
            <a:pPr defTabSz="914354"/>
            <a:r>
              <a:rPr lang="en-US" sz="1100" dirty="0">
                <a:solidFill>
                  <a:srgbClr val="000000">
                    <a:lumMod val="65000"/>
                    <a:lumOff val="35000"/>
                  </a:srgbClr>
                </a:solidFill>
                <a:latin typeface="Calibri Light" panose="020F0302020204030204"/>
              </a:rPr>
              <a:t> </a:t>
            </a:r>
          </a:p>
        </p:txBody>
      </p:sp>
      <p:grpSp>
        <p:nvGrpSpPr>
          <p:cNvPr id="53" name="Group 52"/>
          <p:cNvGrpSpPr/>
          <p:nvPr/>
        </p:nvGrpSpPr>
        <p:grpSpPr>
          <a:xfrm>
            <a:off x="541713" y="1599847"/>
            <a:ext cx="11015183" cy="4356100"/>
            <a:chOff x="-861747" y="1295401"/>
            <a:chExt cx="11015183" cy="4356100"/>
          </a:xfrm>
        </p:grpSpPr>
        <p:sp>
          <p:nvSpPr>
            <p:cNvPr id="56" name="Right Triangle 55"/>
            <p:cNvSpPr/>
            <p:nvPr/>
          </p:nvSpPr>
          <p:spPr>
            <a:xfrm>
              <a:off x="4730536" y="1295401"/>
              <a:ext cx="2133600" cy="2133600"/>
            </a:xfrm>
            <a:prstGeom prst="rtTriangl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US" sz="1900" dirty="0">
                <a:solidFill>
                  <a:prstClr val="white"/>
                </a:solidFill>
                <a:latin typeface="Calibri Light" panose="020F0302020204030204"/>
              </a:endParaRPr>
            </a:p>
          </p:txBody>
        </p:sp>
        <p:sp>
          <p:nvSpPr>
            <p:cNvPr id="57" name="Right Triangle 56"/>
            <p:cNvSpPr/>
            <p:nvPr/>
          </p:nvSpPr>
          <p:spPr>
            <a:xfrm rot="10800000">
              <a:off x="2508036" y="3517901"/>
              <a:ext cx="2133600" cy="2133600"/>
            </a:xfrm>
            <a:prstGeom prst="rtTriangle">
              <a:avLst/>
            </a:prstGeom>
            <a:solidFill>
              <a:schemeClr val="accent4"/>
            </a:solidFill>
            <a:ln>
              <a:solidFill>
                <a:schemeClr val="accent4"/>
              </a:solidFill>
            </a:ln>
          </p:spPr>
          <p:style>
            <a:lnRef idx="1">
              <a:schemeClr val="dk1"/>
            </a:lnRef>
            <a:fillRef idx="3">
              <a:schemeClr val="dk1"/>
            </a:fillRef>
            <a:effectRef idx="2">
              <a:schemeClr val="dk1"/>
            </a:effectRef>
            <a:fontRef idx="minor">
              <a:schemeClr val="lt1"/>
            </a:fontRef>
          </p:style>
          <p:txBody>
            <a:bodyPr rtlCol="0" anchor="ctr"/>
            <a:lstStyle/>
            <a:p>
              <a:pPr algn="ctr" defTabSz="914354"/>
              <a:endParaRPr lang="en-US" sz="1900" dirty="0">
                <a:solidFill>
                  <a:prstClr val="white"/>
                </a:solidFill>
                <a:latin typeface="Calibri Light" panose="020F0302020204030204"/>
              </a:endParaRPr>
            </a:p>
          </p:txBody>
        </p:sp>
        <p:sp>
          <p:nvSpPr>
            <p:cNvPr id="62" name="Right Triangle 61"/>
            <p:cNvSpPr/>
            <p:nvPr/>
          </p:nvSpPr>
          <p:spPr>
            <a:xfrm rot="5400000">
              <a:off x="4730536" y="3517901"/>
              <a:ext cx="2133600" cy="2133600"/>
            </a:xfrm>
            <a:prstGeom prst="rtTriangl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US" sz="1900" dirty="0">
                <a:solidFill>
                  <a:prstClr val="white"/>
                </a:solidFill>
                <a:latin typeface="Calibri Light" panose="020F0302020204030204"/>
              </a:endParaRPr>
            </a:p>
          </p:txBody>
        </p:sp>
        <p:sp>
          <p:nvSpPr>
            <p:cNvPr id="67" name="Right Triangle 66"/>
            <p:cNvSpPr/>
            <p:nvPr/>
          </p:nvSpPr>
          <p:spPr>
            <a:xfrm rot="16200000">
              <a:off x="2508036" y="1295401"/>
              <a:ext cx="2133600" cy="2133600"/>
            </a:xfrm>
            <a:prstGeom prst="rtTriangle">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defTabSz="914354"/>
              <a:endParaRPr lang="en-US" sz="1900" dirty="0">
                <a:solidFill>
                  <a:prstClr val="white"/>
                </a:solidFill>
                <a:latin typeface="Calibri Light" panose="020F0302020204030204"/>
              </a:endParaRPr>
            </a:p>
          </p:txBody>
        </p:sp>
        <p:sp>
          <p:nvSpPr>
            <p:cNvPr id="68" name="Oval 67"/>
            <p:cNvSpPr/>
            <p:nvPr/>
          </p:nvSpPr>
          <p:spPr>
            <a:xfrm flipH="1">
              <a:off x="2820382" y="2936336"/>
              <a:ext cx="176604" cy="178141"/>
            </a:xfrm>
            <a:prstGeom prst="ellipse">
              <a:avLst/>
            </a:prstGeom>
            <a:solidFill>
              <a:schemeClr val="accent2"/>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69" name="Oval 68"/>
            <p:cNvSpPr/>
            <p:nvPr/>
          </p:nvSpPr>
          <p:spPr>
            <a:xfrm flipH="1">
              <a:off x="4330486" y="1428409"/>
              <a:ext cx="176604" cy="178141"/>
            </a:xfrm>
            <a:prstGeom prst="ellipse">
              <a:avLst/>
            </a:prstGeom>
            <a:solidFill>
              <a:schemeClr val="accent2"/>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70" name="Oval 69"/>
            <p:cNvSpPr/>
            <p:nvPr/>
          </p:nvSpPr>
          <p:spPr>
            <a:xfrm flipH="1">
              <a:off x="4908336" y="1428750"/>
              <a:ext cx="176604" cy="178141"/>
            </a:xfrm>
            <a:prstGeom prst="ellipse">
              <a:avLst/>
            </a:prstGeom>
            <a:solidFill>
              <a:schemeClr val="bg1">
                <a:lumMod val="85000"/>
              </a:schemeClr>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71" name="Oval 70"/>
            <p:cNvSpPr/>
            <p:nvPr/>
          </p:nvSpPr>
          <p:spPr>
            <a:xfrm flipH="1">
              <a:off x="5333572" y="1862951"/>
              <a:ext cx="176604" cy="178141"/>
            </a:xfrm>
            <a:prstGeom prst="ellipse">
              <a:avLst/>
            </a:prstGeom>
            <a:solidFill>
              <a:schemeClr val="bg1">
                <a:lumMod val="85000"/>
              </a:schemeClr>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72" name="Oval 71"/>
            <p:cNvSpPr/>
            <p:nvPr/>
          </p:nvSpPr>
          <p:spPr>
            <a:xfrm flipH="1">
              <a:off x="5856086" y="2408144"/>
              <a:ext cx="176604" cy="178141"/>
            </a:xfrm>
            <a:prstGeom prst="ellipse">
              <a:avLst/>
            </a:prstGeom>
            <a:solidFill>
              <a:schemeClr val="bg1">
                <a:lumMod val="85000"/>
              </a:schemeClr>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73" name="Oval 72"/>
            <p:cNvSpPr/>
            <p:nvPr/>
          </p:nvSpPr>
          <p:spPr>
            <a:xfrm flipH="1">
              <a:off x="6330736" y="2885301"/>
              <a:ext cx="176604" cy="178141"/>
            </a:xfrm>
            <a:prstGeom prst="ellipse">
              <a:avLst/>
            </a:prstGeom>
            <a:solidFill>
              <a:schemeClr val="bg1">
                <a:lumMod val="85000"/>
              </a:schemeClr>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74" name="Oval 73"/>
            <p:cNvSpPr/>
            <p:nvPr/>
          </p:nvSpPr>
          <p:spPr>
            <a:xfrm flipH="1">
              <a:off x="2685836" y="3740150"/>
              <a:ext cx="176604" cy="178141"/>
            </a:xfrm>
            <a:prstGeom prst="ellipse">
              <a:avLst/>
            </a:prstGeom>
            <a:solidFill>
              <a:schemeClr val="accent4"/>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75" name="Oval 74"/>
            <p:cNvSpPr/>
            <p:nvPr/>
          </p:nvSpPr>
          <p:spPr>
            <a:xfrm flipH="1">
              <a:off x="3123986" y="4140200"/>
              <a:ext cx="176604" cy="178141"/>
            </a:xfrm>
            <a:prstGeom prst="ellipse">
              <a:avLst/>
            </a:prstGeom>
            <a:solidFill>
              <a:schemeClr val="accent4"/>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76" name="Oval 75"/>
            <p:cNvSpPr/>
            <p:nvPr/>
          </p:nvSpPr>
          <p:spPr>
            <a:xfrm flipH="1">
              <a:off x="3619286" y="4673600"/>
              <a:ext cx="176604" cy="178141"/>
            </a:xfrm>
            <a:prstGeom prst="ellipse">
              <a:avLst/>
            </a:prstGeom>
            <a:solidFill>
              <a:schemeClr val="accent4"/>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77" name="Oval 76"/>
            <p:cNvSpPr/>
            <p:nvPr/>
          </p:nvSpPr>
          <p:spPr>
            <a:xfrm flipH="1">
              <a:off x="5334000" y="4895850"/>
              <a:ext cx="176604" cy="178141"/>
            </a:xfrm>
            <a:prstGeom prst="ellipse">
              <a:avLst/>
            </a:prstGeom>
            <a:solidFill>
              <a:schemeClr val="bg1">
                <a:lumMod val="85000"/>
              </a:schemeClr>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2000" dirty="0">
                <a:solidFill>
                  <a:srgbClr val="000000"/>
                </a:solidFill>
                <a:latin typeface="Calibri Light" panose="020F0302020204030204"/>
              </a:endParaRPr>
            </a:p>
          </p:txBody>
        </p:sp>
        <p:sp>
          <p:nvSpPr>
            <p:cNvPr id="78" name="Oval 77"/>
            <p:cNvSpPr/>
            <p:nvPr/>
          </p:nvSpPr>
          <p:spPr>
            <a:xfrm flipH="1">
              <a:off x="6134100" y="4095750"/>
              <a:ext cx="176604" cy="178141"/>
            </a:xfrm>
            <a:prstGeom prst="ellipse">
              <a:avLst/>
            </a:prstGeom>
            <a:solidFill>
              <a:schemeClr val="bg1">
                <a:lumMod val="85000"/>
              </a:schemeClr>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2000" dirty="0">
                <a:solidFill>
                  <a:srgbClr val="000000"/>
                </a:solidFill>
                <a:latin typeface="Calibri Light" panose="020F0302020204030204"/>
              </a:endParaRPr>
            </a:p>
          </p:txBody>
        </p:sp>
        <p:sp>
          <p:nvSpPr>
            <p:cNvPr id="79" name="TextBox 78"/>
            <p:cNvSpPr txBox="1"/>
            <p:nvPr/>
          </p:nvSpPr>
          <p:spPr>
            <a:xfrm>
              <a:off x="2996986" y="3062844"/>
              <a:ext cx="1614032" cy="384721"/>
            </a:xfrm>
            <a:prstGeom prst="rect">
              <a:avLst/>
            </a:prstGeom>
            <a:noFill/>
          </p:spPr>
          <p:txBody>
            <a:bodyPr wrap="none" rtlCol="0">
              <a:spAutoFit/>
            </a:bodyPr>
            <a:lstStyle/>
            <a:p>
              <a:pPr defTabSz="914354"/>
              <a:r>
                <a:rPr lang="en-US" sz="1900" dirty="0">
                  <a:solidFill>
                    <a:prstClr val="white"/>
                  </a:solidFill>
                  <a:latin typeface="Calibri Light" panose="020F0302020204030204"/>
                </a:rPr>
                <a:t>Social &amp; family</a:t>
              </a:r>
            </a:p>
          </p:txBody>
        </p:sp>
        <p:sp>
          <p:nvSpPr>
            <p:cNvPr id="80" name="TextBox 79"/>
            <p:cNvSpPr txBox="1"/>
            <p:nvPr/>
          </p:nvSpPr>
          <p:spPr>
            <a:xfrm>
              <a:off x="4774987" y="3062844"/>
              <a:ext cx="1633332" cy="384721"/>
            </a:xfrm>
            <a:prstGeom prst="rect">
              <a:avLst/>
            </a:prstGeom>
            <a:noFill/>
          </p:spPr>
          <p:txBody>
            <a:bodyPr wrap="none" rtlCol="0">
              <a:spAutoFit/>
            </a:bodyPr>
            <a:lstStyle/>
            <a:p>
              <a:pPr defTabSz="914354"/>
              <a:r>
                <a:rPr lang="en-US" sz="1900" dirty="0">
                  <a:solidFill>
                    <a:prstClr val="white"/>
                  </a:solidFill>
                  <a:latin typeface="Calibri Light" panose="020F0302020204030204"/>
                </a:rPr>
                <a:t>Physical health</a:t>
              </a:r>
            </a:p>
          </p:txBody>
        </p:sp>
        <p:sp>
          <p:nvSpPr>
            <p:cNvPr id="81" name="TextBox 80"/>
            <p:cNvSpPr txBox="1"/>
            <p:nvPr/>
          </p:nvSpPr>
          <p:spPr>
            <a:xfrm>
              <a:off x="2882900" y="3517900"/>
              <a:ext cx="1754149" cy="697627"/>
            </a:xfrm>
            <a:prstGeom prst="rect">
              <a:avLst/>
            </a:prstGeom>
            <a:noFill/>
          </p:spPr>
          <p:txBody>
            <a:bodyPr wrap="square" rtlCol="0">
              <a:spAutoFit/>
            </a:bodyPr>
            <a:lstStyle/>
            <a:p>
              <a:pPr algn="r" defTabSz="914354"/>
              <a:r>
                <a:rPr lang="en-US" sz="1900" dirty="0">
                  <a:solidFill>
                    <a:prstClr val="white"/>
                  </a:solidFill>
                  <a:latin typeface="Calibri Light" panose="020F0302020204030204"/>
                </a:rPr>
                <a:t>Occupational &amp; </a:t>
              </a:r>
              <a:br>
                <a:rPr lang="en-US" sz="1900" dirty="0">
                  <a:solidFill>
                    <a:prstClr val="white"/>
                  </a:solidFill>
                  <a:latin typeface="Calibri Light" panose="020F0302020204030204"/>
                </a:rPr>
              </a:br>
              <a:r>
                <a:rPr lang="en-US" sz="1900" dirty="0">
                  <a:solidFill>
                    <a:prstClr val="white"/>
                  </a:solidFill>
                  <a:latin typeface="Calibri Light" panose="020F0302020204030204"/>
                </a:rPr>
                <a:t>financial</a:t>
              </a:r>
            </a:p>
          </p:txBody>
        </p:sp>
        <p:sp>
          <p:nvSpPr>
            <p:cNvPr id="82" name="TextBox 81"/>
            <p:cNvSpPr txBox="1"/>
            <p:nvPr/>
          </p:nvSpPr>
          <p:spPr>
            <a:xfrm>
              <a:off x="4774987" y="3517900"/>
              <a:ext cx="1491947" cy="984885"/>
            </a:xfrm>
            <a:prstGeom prst="rect">
              <a:avLst/>
            </a:prstGeom>
            <a:noFill/>
          </p:spPr>
          <p:txBody>
            <a:bodyPr wrap="square" rtlCol="0">
              <a:spAutoFit/>
            </a:bodyPr>
            <a:lstStyle/>
            <a:p>
              <a:pPr defTabSz="914354"/>
              <a:r>
                <a:rPr lang="en-US" sz="1900" dirty="0">
                  <a:solidFill>
                    <a:prstClr val="white"/>
                  </a:solidFill>
                  <a:latin typeface="Calibri Light" panose="020F0302020204030204"/>
                </a:rPr>
                <a:t>Living </a:t>
              </a:r>
              <a:br>
                <a:rPr lang="en-US" sz="1900" dirty="0">
                  <a:solidFill>
                    <a:prstClr val="white"/>
                  </a:solidFill>
                  <a:latin typeface="Calibri Light" panose="020F0302020204030204"/>
                </a:rPr>
              </a:br>
              <a:r>
                <a:rPr lang="en-US" sz="1900" dirty="0">
                  <a:solidFill>
                    <a:prstClr val="white"/>
                  </a:solidFill>
                  <a:latin typeface="Calibri Light" panose="020F0302020204030204"/>
                </a:rPr>
                <a:t>arrangements</a:t>
              </a:r>
            </a:p>
          </p:txBody>
        </p:sp>
        <p:pic>
          <p:nvPicPr>
            <p:cNvPr id="83" name="Picture 2" descr="http://cottageclub.ca/wp-content/uploads/2014/07/Icon-Family.png"/>
            <p:cNvPicPr>
              <a:picLocks noChangeAspect="1" noChangeArrowheads="1"/>
            </p:cNvPicPr>
            <p:nvPr/>
          </p:nvPicPr>
          <p:blipFill>
            <a:blip r:embed="rId3" cstate="print">
              <a:lum bright="100000"/>
            </a:blip>
            <a:srcRect/>
            <a:stretch>
              <a:fillRect/>
            </a:stretch>
          </p:blipFill>
          <p:spPr bwMode="auto">
            <a:xfrm>
              <a:off x="3708186" y="2352459"/>
              <a:ext cx="844550" cy="746311"/>
            </a:xfrm>
            <a:prstGeom prst="rect">
              <a:avLst/>
            </a:prstGeom>
            <a:noFill/>
          </p:spPr>
        </p:pic>
        <p:pic>
          <p:nvPicPr>
            <p:cNvPr id="84" name="Picture 4" descr="http://www.clker.com/cliparts/l/d/2/M/m/t/running-icon-hi.png"/>
            <p:cNvPicPr>
              <a:picLocks noChangeAspect="1" noChangeArrowheads="1"/>
            </p:cNvPicPr>
            <p:nvPr/>
          </p:nvPicPr>
          <p:blipFill>
            <a:blip r:embed="rId4" cstate="print">
              <a:biLevel thresh="50000"/>
              <a:lum bright="100000"/>
            </a:blip>
            <a:srcRect/>
            <a:stretch>
              <a:fillRect/>
            </a:stretch>
          </p:blipFill>
          <p:spPr bwMode="auto">
            <a:xfrm>
              <a:off x="4908336" y="2362200"/>
              <a:ext cx="705679" cy="676275"/>
            </a:xfrm>
            <a:prstGeom prst="rect">
              <a:avLst/>
            </a:prstGeom>
            <a:noFill/>
          </p:spPr>
        </p:pic>
        <p:pic>
          <p:nvPicPr>
            <p:cNvPr id="85" name="Picture 12" descr="http://thoseradonguys.com/wp-content/uploads/2014/08/icon_1662.png"/>
            <p:cNvPicPr>
              <a:picLocks noChangeAspect="1" noChangeArrowheads="1"/>
            </p:cNvPicPr>
            <p:nvPr/>
          </p:nvPicPr>
          <p:blipFill>
            <a:blip r:embed="rId5" cstate="print">
              <a:lum bright="100000"/>
            </a:blip>
            <a:srcRect/>
            <a:stretch>
              <a:fillRect/>
            </a:stretch>
          </p:blipFill>
          <p:spPr bwMode="auto">
            <a:xfrm>
              <a:off x="4794036" y="4140200"/>
              <a:ext cx="692150" cy="692150"/>
            </a:xfrm>
            <a:prstGeom prst="rect">
              <a:avLst/>
            </a:prstGeom>
            <a:noFill/>
          </p:spPr>
        </p:pic>
        <p:pic>
          <p:nvPicPr>
            <p:cNvPr id="86" name="Picture 16" descr="http://simpleicon.com/wp-content/uploads/Briefcase-1.png"/>
            <p:cNvPicPr>
              <a:picLocks noChangeAspect="1" noChangeArrowheads="1"/>
            </p:cNvPicPr>
            <p:nvPr/>
          </p:nvPicPr>
          <p:blipFill>
            <a:blip r:embed="rId6" cstate="print">
              <a:lum bright="100000"/>
            </a:blip>
            <a:srcRect/>
            <a:stretch>
              <a:fillRect/>
            </a:stretch>
          </p:blipFill>
          <p:spPr bwMode="auto">
            <a:xfrm>
              <a:off x="3885986" y="4273550"/>
              <a:ext cx="558800" cy="558800"/>
            </a:xfrm>
            <a:prstGeom prst="rect">
              <a:avLst/>
            </a:prstGeom>
            <a:noFill/>
          </p:spPr>
        </p:pic>
        <p:sp>
          <p:nvSpPr>
            <p:cNvPr id="87" name="Rectangle 53"/>
            <p:cNvSpPr>
              <a:spLocks noChangeArrowheads="1"/>
            </p:cNvSpPr>
            <p:nvPr/>
          </p:nvSpPr>
          <p:spPr bwMode="auto">
            <a:xfrm>
              <a:off x="-99747" y="1368624"/>
              <a:ext cx="4356100" cy="323165"/>
            </a:xfrm>
            <a:prstGeom prst="rect">
              <a:avLst/>
            </a:prstGeom>
            <a:noFill/>
            <a:ln w="9525">
              <a:noFill/>
              <a:miter lim="800000"/>
              <a:headEnd/>
              <a:tailEnd/>
            </a:ln>
          </p:spPr>
          <p:txBody>
            <a:bodyPr wrap="square">
              <a:spAutoFit/>
            </a:bodyPr>
            <a:lstStyle/>
            <a:p>
              <a:pPr algn="r" defTabSz="914354"/>
              <a:r>
                <a:rPr lang="en-US" sz="1500" dirty="0">
                  <a:solidFill>
                    <a:srgbClr val="544747">
                      <a:lumMod val="75000"/>
                    </a:srgbClr>
                  </a:solidFill>
                  <a:latin typeface="Calibri Light" panose="020F0302020204030204"/>
                </a:rPr>
                <a:t>Have a better relationship with family members </a:t>
              </a:r>
            </a:p>
          </p:txBody>
        </p:sp>
        <p:sp>
          <p:nvSpPr>
            <p:cNvPr id="88" name="Rectangle 53"/>
            <p:cNvSpPr>
              <a:spLocks noChangeArrowheads="1"/>
            </p:cNvSpPr>
            <p:nvPr/>
          </p:nvSpPr>
          <p:spPr bwMode="auto">
            <a:xfrm>
              <a:off x="-861747" y="2816424"/>
              <a:ext cx="3683000" cy="323165"/>
            </a:xfrm>
            <a:prstGeom prst="rect">
              <a:avLst/>
            </a:prstGeom>
            <a:noFill/>
            <a:ln w="9525">
              <a:noFill/>
              <a:miter lim="800000"/>
              <a:headEnd/>
              <a:tailEnd/>
            </a:ln>
          </p:spPr>
          <p:txBody>
            <a:bodyPr wrap="square">
              <a:spAutoFit/>
            </a:bodyPr>
            <a:lstStyle/>
            <a:p>
              <a:pPr algn="r" defTabSz="914354"/>
              <a:r>
                <a:rPr lang="en-US" sz="1500" dirty="0">
                  <a:solidFill>
                    <a:srgbClr val="544747">
                      <a:lumMod val="75000"/>
                    </a:srgbClr>
                  </a:solidFill>
                  <a:latin typeface="Calibri Light" panose="020F0302020204030204"/>
                </a:rPr>
                <a:t>Have a romantic relationship</a:t>
              </a:r>
            </a:p>
          </p:txBody>
        </p:sp>
        <p:sp>
          <p:nvSpPr>
            <p:cNvPr id="89" name="Rectangle 53"/>
            <p:cNvSpPr>
              <a:spLocks noChangeArrowheads="1"/>
            </p:cNvSpPr>
            <p:nvPr/>
          </p:nvSpPr>
          <p:spPr bwMode="auto">
            <a:xfrm>
              <a:off x="5511372" y="1798405"/>
              <a:ext cx="4153113" cy="323165"/>
            </a:xfrm>
            <a:prstGeom prst="rect">
              <a:avLst/>
            </a:prstGeom>
            <a:noFill/>
            <a:ln w="9525">
              <a:noFill/>
              <a:miter lim="800000"/>
              <a:headEnd/>
              <a:tailEnd/>
            </a:ln>
          </p:spPr>
          <p:txBody>
            <a:bodyPr wrap="square">
              <a:spAutoFit/>
            </a:bodyPr>
            <a:lstStyle/>
            <a:p>
              <a:pPr defTabSz="914354"/>
              <a:r>
                <a:rPr lang="en-US" sz="1500" dirty="0">
                  <a:solidFill>
                    <a:srgbClr val="FFFFFF">
                      <a:lumMod val="75000"/>
                    </a:srgbClr>
                  </a:solidFill>
                  <a:latin typeface="Calibri Light" panose="020F0302020204030204"/>
                </a:rPr>
                <a:t>Take better care of my body</a:t>
              </a:r>
            </a:p>
          </p:txBody>
        </p:sp>
        <p:sp>
          <p:nvSpPr>
            <p:cNvPr id="90" name="Rectangle 53"/>
            <p:cNvSpPr>
              <a:spLocks noChangeArrowheads="1"/>
            </p:cNvSpPr>
            <p:nvPr/>
          </p:nvSpPr>
          <p:spPr bwMode="auto">
            <a:xfrm>
              <a:off x="5041687" y="1364204"/>
              <a:ext cx="4153113" cy="323165"/>
            </a:xfrm>
            <a:prstGeom prst="rect">
              <a:avLst/>
            </a:prstGeom>
            <a:noFill/>
            <a:ln w="9525">
              <a:noFill/>
              <a:miter lim="800000"/>
              <a:headEnd/>
              <a:tailEnd/>
            </a:ln>
          </p:spPr>
          <p:txBody>
            <a:bodyPr wrap="square">
              <a:spAutoFit/>
            </a:bodyPr>
            <a:lstStyle/>
            <a:p>
              <a:pPr defTabSz="914354"/>
              <a:r>
                <a:rPr lang="en-US" sz="1500" dirty="0">
                  <a:solidFill>
                    <a:srgbClr val="FFFFFF">
                      <a:lumMod val="75000"/>
                    </a:srgbClr>
                  </a:solidFill>
                  <a:latin typeface="Calibri Light" panose="020F0302020204030204"/>
                </a:rPr>
                <a:t>Get in shape physically </a:t>
              </a:r>
            </a:p>
          </p:txBody>
        </p:sp>
        <p:sp>
          <p:nvSpPr>
            <p:cNvPr id="91" name="Rectangle 53"/>
            <p:cNvSpPr>
              <a:spLocks noChangeArrowheads="1"/>
            </p:cNvSpPr>
            <p:nvPr/>
          </p:nvSpPr>
          <p:spPr bwMode="auto">
            <a:xfrm>
              <a:off x="6000323" y="2351901"/>
              <a:ext cx="4153113" cy="323165"/>
            </a:xfrm>
            <a:prstGeom prst="rect">
              <a:avLst/>
            </a:prstGeom>
            <a:noFill/>
            <a:ln w="9525">
              <a:noFill/>
              <a:miter lim="800000"/>
              <a:headEnd/>
              <a:tailEnd/>
            </a:ln>
          </p:spPr>
          <p:txBody>
            <a:bodyPr wrap="square">
              <a:spAutoFit/>
            </a:bodyPr>
            <a:lstStyle/>
            <a:p>
              <a:pPr defTabSz="914354"/>
              <a:r>
                <a:rPr lang="en-US" sz="1500" dirty="0">
                  <a:solidFill>
                    <a:srgbClr val="FFFFFF">
                      <a:lumMod val="75000"/>
                    </a:srgbClr>
                  </a:solidFill>
                  <a:latin typeface="Calibri Light" panose="020F0302020204030204"/>
                </a:rPr>
                <a:t>Sleep better </a:t>
              </a:r>
            </a:p>
          </p:txBody>
        </p:sp>
        <p:sp>
          <p:nvSpPr>
            <p:cNvPr id="92" name="Rectangle 53"/>
            <p:cNvSpPr>
              <a:spLocks noChangeArrowheads="1"/>
            </p:cNvSpPr>
            <p:nvPr/>
          </p:nvSpPr>
          <p:spPr bwMode="auto">
            <a:xfrm>
              <a:off x="6571931" y="2749689"/>
              <a:ext cx="2622869" cy="574516"/>
            </a:xfrm>
            <a:prstGeom prst="rect">
              <a:avLst/>
            </a:prstGeom>
            <a:noFill/>
            <a:ln w="9525">
              <a:noFill/>
              <a:miter lim="800000"/>
              <a:headEnd/>
              <a:tailEnd/>
            </a:ln>
          </p:spPr>
          <p:txBody>
            <a:bodyPr wrap="square">
              <a:spAutoFit/>
            </a:bodyPr>
            <a:lstStyle/>
            <a:p>
              <a:pPr defTabSz="914354"/>
              <a:r>
                <a:rPr lang="en-US" sz="1500" dirty="0">
                  <a:solidFill>
                    <a:srgbClr val="FFFFFF">
                      <a:lumMod val="75000"/>
                    </a:srgbClr>
                  </a:solidFill>
                  <a:latin typeface="Calibri Light" panose="020F0302020204030204"/>
                </a:rPr>
                <a:t>Quit smoking or drinking alcohol</a:t>
              </a:r>
            </a:p>
          </p:txBody>
        </p:sp>
        <p:sp>
          <p:nvSpPr>
            <p:cNvPr id="93" name="Rectangle 92"/>
            <p:cNvSpPr>
              <a:spLocks noChangeArrowheads="1"/>
            </p:cNvSpPr>
            <p:nvPr/>
          </p:nvSpPr>
          <p:spPr bwMode="auto">
            <a:xfrm>
              <a:off x="6311900" y="4059364"/>
              <a:ext cx="2616200" cy="323165"/>
            </a:xfrm>
            <a:prstGeom prst="rect">
              <a:avLst/>
            </a:prstGeom>
            <a:noFill/>
            <a:ln w="9525">
              <a:noFill/>
              <a:miter lim="800000"/>
              <a:headEnd/>
              <a:tailEnd/>
            </a:ln>
          </p:spPr>
          <p:txBody>
            <a:bodyPr wrap="square">
              <a:spAutoFit/>
            </a:bodyPr>
            <a:lstStyle/>
            <a:p>
              <a:pPr defTabSz="914354"/>
              <a:r>
                <a:rPr lang="en-US" sz="1500" dirty="0">
                  <a:solidFill>
                    <a:srgbClr val="FFFFFF">
                      <a:lumMod val="75000"/>
                    </a:srgbClr>
                  </a:solidFill>
                  <a:latin typeface="Calibri Light" panose="020F0302020204030204"/>
                </a:rPr>
                <a:t>Live in a group home </a:t>
              </a:r>
            </a:p>
          </p:txBody>
        </p:sp>
        <p:sp>
          <p:nvSpPr>
            <p:cNvPr id="94" name="Rectangle 93"/>
            <p:cNvSpPr>
              <a:spLocks noChangeArrowheads="1"/>
            </p:cNvSpPr>
            <p:nvPr/>
          </p:nvSpPr>
          <p:spPr bwMode="auto">
            <a:xfrm>
              <a:off x="5511800" y="4859464"/>
              <a:ext cx="2908513" cy="323165"/>
            </a:xfrm>
            <a:prstGeom prst="rect">
              <a:avLst/>
            </a:prstGeom>
            <a:noFill/>
            <a:ln w="9525">
              <a:noFill/>
              <a:miter lim="800000"/>
              <a:headEnd/>
              <a:tailEnd/>
            </a:ln>
          </p:spPr>
          <p:txBody>
            <a:bodyPr wrap="square">
              <a:spAutoFit/>
            </a:bodyPr>
            <a:lstStyle/>
            <a:p>
              <a:pPr defTabSz="914354"/>
              <a:r>
                <a:rPr lang="en-US" sz="1500" dirty="0">
                  <a:solidFill>
                    <a:srgbClr val="FFFFFF">
                      <a:lumMod val="75000"/>
                    </a:srgbClr>
                  </a:solidFill>
                  <a:latin typeface="Calibri Light" panose="020F0302020204030204"/>
                </a:rPr>
                <a:t>Keep my home clean </a:t>
              </a:r>
            </a:p>
          </p:txBody>
        </p:sp>
        <p:sp>
          <p:nvSpPr>
            <p:cNvPr id="95" name="Oval 94"/>
            <p:cNvSpPr/>
            <p:nvPr/>
          </p:nvSpPr>
          <p:spPr>
            <a:xfrm flipH="1">
              <a:off x="3550846" y="2180686"/>
              <a:ext cx="176604" cy="178141"/>
            </a:xfrm>
            <a:prstGeom prst="ellipse">
              <a:avLst/>
            </a:prstGeom>
            <a:solidFill>
              <a:schemeClr val="accent2"/>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96" name="Rectangle 53"/>
            <p:cNvSpPr>
              <a:spLocks noChangeArrowheads="1"/>
            </p:cNvSpPr>
            <p:nvPr/>
          </p:nvSpPr>
          <p:spPr bwMode="auto">
            <a:xfrm>
              <a:off x="-352910" y="2070100"/>
              <a:ext cx="3855645" cy="323165"/>
            </a:xfrm>
            <a:prstGeom prst="rect">
              <a:avLst/>
            </a:prstGeom>
            <a:noFill/>
            <a:ln w="9525">
              <a:noFill/>
              <a:miter lim="800000"/>
              <a:headEnd/>
              <a:tailEnd/>
            </a:ln>
          </p:spPr>
          <p:txBody>
            <a:bodyPr wrap="square">
              <a:spAutoFit/>
            </a:bodyPr>
            <a:lstStyle/>
            <a:p>
              <a:pPr algn="r" defTabSz="914354"/>
              <a:r>
                <a:rPr lang="en-US" sz="1500" dirty="0">
                  <a:solidFill>
                    <a:srgbClr val="544747">
                      <a:lumMod val="75000"/>
                    </a:srgbClr>
                  </a:solidFill>
                  <a:latin typeface="Calibri Light" panose="020F0302020204030204"/>
                </a:rPr>
                <a:t>Learn how to talk with people </a:t>
              </a:r>
            </a:p>
          </p:txBody>
        </p:sp>
        <p:sp>
          <p:nvSpPr>
            <p:cNvPr id="97" name="Rectangle 53"/>
            <p:cNvSpPr>
              <a:spLocks noChangeArrowheads="1"/>
            </p:cNvSpPr>
            <p:nvPr/>
          </p:nvSpPr>
          <p:spPr bwMode="auto">
            <a:xfrm>
              <a:off x="202986" y="3651250"/>
              <a:ext cx="2464013" cy="323165"/>
            </a:xfrm>
            <a:prstGeom prst="rect">
              <a:avLst/>
            </a:prstGeom>
            <a:noFill/>
            <a:ln w="9525">
              <a:noFill/>
              <a:miter lim="800000"/>
              <a:headEnd/>
              <a:tailEnd/>
            </a:ln>
          </p:spPr>
          <p:txBody>
            <a:bodyPr wrap="square">
              <a:spAutoFit/>
            </a:bodyPr>
            <a:lstStyle/>
            <a:p>
              <a:pPr algn="r" defTabSz="914354"/>
              <a:r>
                <a:rPr lang="en-US" sz="1500" dirty="0">
                  <a:solidFill>
                    <a:srgbClr val="003B4C"/>
                  </a:solidFill>
                  <a:latin typeface="Calibri Light" panose="020F0302020204030204"/>
                </a:rPr>
                <a:t>Go back to school </a:t>
              </a:r>
            </a:p>
          </p:txBody>
        </p:sp>
        <p:sp>
          <p:nvSpPr>
            <p:cNvPr id="98" name="Rectangle 53"/>
            <p:cNvSpPr>
              <a:spLocks noChangeArrowheads="1"/>
            </p:cNvSpPr>
            <p:nvPr/>
          </p:nvSpPr>
          <p:spPr bwMode="auto">
            <a:xfrm>
              <a:off x="0" y="4633392"/>
              <a:ext cx="3536949" cy="323165"/>
            </a:xfrm>
            <a:prstGeom prst="rect">
              <a:avLst/>
            </a:prstGeom>
            <a:noFill/>
            <a:ln w="9525">
              <a:noFill/>
              <a:miter lim="800000"/>
              <a:headEnd/>
              <a:tailEnd/>
            </a:ln>
          </p:spPr>
          <p:txBody>
            <a:bodyPr wrap="square">
              <a:spAutoFit/>
            </a:bodyPr>
            <a:lstStyle/>
            <a:p>
              <a:pPr algn="r" defTabSz="914354"/>
              <a:r>
                <a:rPr lang="en-US" sz="1500" dirty="0">
                  <a:solidFill>
                    <a:srgbClr val="003B4C"/>
                  </a:solidFill>
                  <a:latin typeface="Calibri Light" panose="020F0302020204030204"/>
                </a:rPr>
                <a:t>Start a new hobby</a:t>
              </a:r>
            </a:p>
          </p:txBody>
        </p:sp>
        <p:sp>
          <p:nvSpPr>
            <p:cNvPr id="99" name="Rectangle 53"/>
            <p:cNvSpPr>
              <a:spLocks noChangeArrowheads="1"/>
            </p:cNvSpPr>
            <p:nvPr/>
          </p:nvSpPr>
          <p:spPr bwMode="auto">
            <a:xfrm>
              <a:off x="460374" y="4095750"/>
              <a:ext cx="2568789" cy="323165"/>
            </a:xfrm>
            <a:prstGeom prst="rect">
              <a:avLst/>
            </a:prstGeom>
            <a:noFill/>
            <a:ln w="9525">
              <a:noFill/>
              <a:miter lim="800000"/>
              <a:headEnd/>
              <a:tailEnd/>
            </a:ln>
          </p:spPr>
          <p:txBody>
            <a:bodyPr wrap="square">
              <a:spAutoFit/>
            </a:bodyPr>
            <a:lstStyle/>
            <a:p>
              <a:pPr algn="r" defTabSz="914354"/>
              <a:r>
                <a:rPr lang="en-US" sz="1500" dirty="0">
                  <a:solidFill>
                    <a:srgbClr val="003B4C"/>
                  </a:solidFill>
                  <a:latin typeface="Calibri Light" panose="020F0302020204030204"/>
                </a:rPr>
                <a:t>Pay bills on time</a:t>
              </a:r>
            </a:p>
          </p:txBody>
        </p:sp>
        <p:sp>
          <p:nvSpPr>
            <p:cNvPr id="100" name="Oval 99"/>
            <p:cNvSpPr/>
            <p:nvPr/>
          </p:nvSpPr>
          <p:spPr>
            <a:xfrm flipH="1">
              <a:off x="4173146" y="5251109"/>
              <a:ext cx="176604" cy="178141"/>
            </a:xfrm>
            <a:prstGeom prst="ellipse">
              <a:avLst/>
            </a:prstGeom>
            <a:solidFill>
              <a:schemeClr val="accent4"/>
            </a:solidFill>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354">
                <a:defRPr/>
              </a:pPr>
              <a:endParaRPr lang="en-US" sz="1900" dirty="0">
                <a:solidFill>
                  <a:srgbClr val="000000"/>
                </a:solidFill>
                <a:latin typeface="Calibri Light" panose="020F0302020204030204"/>
              </a:endParaRPr>
            </a:p>
          </p:txBody>
        </p:sp>
        <p:sp>
          <p:nvSpPr>
            <p:cNvPr id="101" name="Rectangle 53"/>
            <p:cNvSpPr>
              <a:spLocks noChangeArrowheads="1"/>
            </p:cNvSpPr>
            <p:nvPr/>
          </p:nvSpPr>
          <p:spPr bwMode="auto">
            <a:xfrm>
              <a:off x="1115616" y="5172730"/>
              <a:ext cx="3011884" cy="323165"/>
            </a:xfrm>
            <a:prstGeom prst="rect">
              <a:avLst/>
            </a:prstGeom>
            <a:noFill/>
            <a:ln w="9525">
              <a:noFill/>
              <a:miter lim="800000"/>
              <a:headEnd/>
              <a:tailEnd/>
            </a:ln>
          </p:spPr>
          <p:txBody>
            <a:bodyPr wrap="square">
              <a:spAutoFit/>
            </a:bodyPr>
            <a:lstStyle/>
            <a:p>
              <a:pPr algn="r" defTabSz="914354"/>
              <a:r>
                <a:rPr lang="en-US" sz="1500" dirty="0">
                  <a:solidFill>
                    <a:srgbClr val="003B4C"/>
                  </a:solidFill>
                  <a:latin typeface="Calibri Light" panose="020F0302020204030204"/>
                </a:rPr>
                <a:t>Find employment</a:t>
              </a:r>
            </a:p>
          </p:txBody>
        </p:sp>
      </p:grpSp>
      <p:sp>
        <p:nvSpPr>
          <p:cNvPr id="102" name="Title 1"/>
          <p:cNvSpPr txBox="1">
            <a:spLocks/>
          </p:cNvSpPr>
          <p:nvPr/>
        </p:nvSpPr>
        <p:spPr>
          <a:xfrm>
            <a:off x="1865531" y="278652"/>
            <a:ext cx="8505944" cy="949117"/>
          </a:xfrm>
          <a:prstGeom prst="rect">
            <a:avLst/>
          </a:prstGeom>
        </p:spPr>
        <p:txBody>
          <a:bodyPr vert="horz" lIns="91436" tIns="45718" rIns="91436" bIns="45718" rtlCol="0" anchor="ctr">
            <a:noAutofit/>
          </a:bodyPr>
          <a:lstStyle>
            <a:lvl1pPr algn="l" defTabSz="914400" rtl="0" eaLnBrk="1" latinLnBrk="0" hangingPunct="1">
              <a:spcBef>
                <a:spcPct val="0"/>
              </a:spcBef>
              <a:buNone/>
              <a:defRPr sz="2600" b="1" kern="1200">
                <a:solidFill>
                  <a:schemeClr val="accent1"/>
                </a:solidFill>
                <a:latin typeface="+mj-lt"/>
                <a:ea typeface="+mj-ea"/>
                <a:cs typeface="+mj-cs"/>
              </a:defRPr>
            </a:lvl1pPr>
          </a:lstStyle>
          <a:p>
            <a:endParaRPr lang="en-US" sz="2800" dirty="0">
              <a:solidFill>
                <a:srgbClr val="B51C12"/>
              </a:solidFill>
            </a:endParaRPr>
          </a:p>
        </p:txBody>
      </p:sp>
      <p:sp>
        <p:nvSpPr>
          <p:cNvPr id="48" name="Rectangle 47"/>
          <p:cNvSpPr/>
          <p:nvPr/>
        </p:nvSpPr>
        <p:spPr>
          <a:xfrm>
            <a:off x="6311793" y="3613479"/>
            <a:ext cx="4134171" cy="920423"/>
          </a:xfrm>
          <a:prstGeom prst="rect">
            <a:avLst/>
          </a:prstGeom>
          <a:solidFill>
            <a:schemeClr val="accent1"/>
          </a:solidFill>
          <a:effectLst>
            <a:outerShdw blurRad="50800" dist="38100" dir="2700000" algn="tl" rotWithShape="0">
              <a:prstClr val="black">
                <a:alpha val="40000"/>
              </a:prstClr>
            </a:outerShdw>
          </a:effectLst>
        </p:spPr>
        <p:txBody>
          <a:bodyPr wrap="square" lIns="91436" tIns="89996" rIns="91436" bIns="89996" rtlCol="0">
            <a:spAutoFit/>
          </a:bodyPr>
          <a:lstStyle/>
          <a:p>
            <a:pPr defTabSz="914354">
              <a:spcBef>
                <a:spcPts val="600"/>
              </a:spcBef>
              <a:spcAft>
                <a:spcPts val="300"/>
              </a:spcAft>
            </a:pPr>
            <a:r>
              <a:rPr lang="en-US" sz="1600" dirty="0">
                <a:solidFill>
                  <a:srgbClr val="FFFFFF"/>
                </a:solidFill>
                <a:latin typeface="Calibri Light" panose="020F0302020204030204"/>
              </a:rPr>
              <a:t>Better </a:t>
            </a:r>
            <a:r>
              <a:rPr lang="en-US" sz="1600" b="1" dirty="0">
                <a:solidFill>
                  <a:srgbClr val="FFFFFF"/>
                </a:solidFill>
                <a:latin typeface="Calibri Light" panose="020F0302020204030204"/>
              </a:rPr>
              <a:t>social</a:t>
            </a:r>
            <a:r>
              <a:rPr lang="en-US" sz="1600" dirty="0">
                <a:solidFill>
                  <a:srgbClr val="FFFFFF"/>
                </a:solidFill>
                <a:latin typeface="Calibri Light" panose="020F0302020204030204"/>
              </a:rPr>
              <a:t> and </a:t>
            </a:r>
            <a:r>
              <a:rPr lang="en-US" sz="1600" b="1" dirty="0">
                <a:solidFill>
                  <a:srgbClr val="FFFFFF"/>
                </a:solidFill>
                <a:latin typeface="Calibri Light" panose="020F0302020204030204"/>
              </a:rPr>
              <a:t>occupational functioning </a:t>
            </a:r>
            <a:r>
              <a:rPr lang="en-US" sz="1600" dirty="0">
                <a:solidFill>
                  <a:srgbClr val="FFFFFF"/>
                </a:solidFill>
                <a:latin typeface="Calibri Light" panose="020F0302020204030204"/>
              </a:rPr>
              <a:t>are consistently identified as important self-defined treatment </a:t>
            </a:r>
            <a:r>
              <a:rPr lang="en-US" sz="1600" dirty="0" err="1">
                <a:solidFill>
                  <a:srgbClr val="FFFFFF"/>
                </a:solidFill>
                <a:latin typeface="Calibri Light" panose="020F0302020204030204"/>
              </a:rPr>
              <a:t>goals</a:t>
            </a:r>
            <a:r>
              <a:rPr lang="en-US" sz="1600" baseline="30000" dirty="0" err="1">
                <a:solidFill>
                  <a:srgbClr val="FFFFFF"/>
                </a:solidFill>
                <a:latin typeface="Calibri Light" panose="020F0302020204030204"/>
              </a:rPr>
              <a:t>3</a:t>
            </a:r>
            <a:endParaRPr lang="en-US" sz="1600" dirty="0">
              <a:solidFill>
                <a:srgbClr val="FFFFFF"/>
              </a:solidFill>
              <a:latin typeface="Calibri Light" panose="020F0302020204030204"/>
            </a:endParaRPr>
          </a:p>
        </p:txBody>
      </p:sp>
      <p:sp>
        <p:nvSpPr>
          <p:cNvPr id="50" name="Rectangle 49"/>
          <p:cNvSpPr/>
          <p:nvPr/>
        </p:nvSpPr>
        <p:spPr>
          <a:xfrm>
            <a:off x="6311793" y="4724571"/>
            <a:ext cx="4134171" cy="920423"/>
          </a:xfrm>
          <a:prstGeom prst="rect">
            <a:avLst/>
          </a:prstGeom>
          <a:solidFill>
            <a:schemeClr val="accent1"/>
          </a:solidFill>
          <a:effectLst>
            <a:outerShdw blurRad="50800" dist="38100" dir="2700000" algn="tl" rotWithShape="0">
              <a:prstClr val="black">
                <a:alpha val="40000"/>
              </a:prstClr>
            </a:outerShdw>
          </a:effectLst>
        </p:spPr>
        <p:txBody>
          <a:bodyPr wrap="square" lIns="91436" tIns="89996" rIns="91436" bIns="89996" rtlCol="0">
            <a:spAutoFit/>
          </a:bodyPr>
          <a:lstStyle/>
          <a:p>
            <a:pPr defTabSz="914354"/>
            <a:r>
              <a:rPr lang="en-US" sz="1600" b="1" dirty="0">
                <a:solidFill>
                  <a:srgbClr val="FFFFFF"/>
                </a:solidFill>
                <a:latin typeface="Calibri Light" panose="020F0302020204030204"/>
              </a:rPr>
              <a:t>Enhanced functioning </a:t>
            </a:r>
            <a:r>
              <a:rPr lang="en-US" sz="1600" dirty="0">
                <a:solidFill>
                  <a:srgbClr val="FFFFFF"/>
                </a:solidFill>
                <a:latin typeface="Calibri Light" panose="020F0302020204030204"/>
              </a:rPr>
              <a:t>may be the most </a:t>
            </a:r>
            <a:r>
              <a:rPr lang="en-US" sz="1600" b="1" dirty="0">
                <a:solidFill>
                  <a:srgbClr val="FFFFFF"/>
                </a:solidFill>
                <a:latin typeface="Calibri Light" panose="020F0302020204030204"/>
              </a:rPr>
              <a:t>meaningful</a:t>
            </a:r>
            <a:r>
              <a:rPr lang="en-US" sz="1600" dirty="0">
                <a:solidFill>
                  <a:srgbClr val="FFFFFF"/>
                </a:solidFill>
                <a:latin typeface="Calibri Light" panose="020F0302020204030204"/>
              </a:rPr>
              <a:t> and </a:t>
            </a:r>
            <a:r>
              <a:rPr lang="en-US" sz="1600" b="1" dirty="0">
                <a:solidFill>
                  <a:srgbClr val="FFFFFF"/>
                </a:solidFill>
                <a:latin typeface="Calibri Light" panose="020F0302020204030204"/>
              </a:rPr>
              <a:t>valued</a:t>
            </a:r>
            <a:r>
              <a:rPr lang="en-US" sz="1600" dirty="0">
                <a:solidFill>
                  <a:srgbClr val="FFFFFF"/>
                </a:solidFill>
                <a:latin typeface="Calibri Light" panose="020F0302020204030204"/>
              </a:rPr>
              <a:t> outcome of treatment for patients and </a:t>
            </a:r>
            <a:r>
              <a:rPr lang="en-US" sz="1600" dirty="0" err="1">
                <a:solidFill>
                  <a:srgbClr val="FFFFFF"/>
                </a:solidFill>
                <a:latin typeface="Calibri Light" panose="020F0302020204030204"/>
              </a:rPr>
              <a:t>family</a:t>
            </a:r>
            <a:r>
              <a:rPr lang="en-US" sz="1600" baseline="30000" dirty="0" err="1">
                <a:solidFill>
                  <a:srgbClr val="FFFFFF"/>
                </a:solidFill>
                <a:latin typeface="Calibri Light" panose="020F0302020204030204"/>
              </a:rPr>
              <a:t>3</a:t>
            </a:r>
            <a:endParaRPr lang="en-US" sz="1600" dirty="0">
              <a:solidFill>
                <a:srgbClr val="000000"/>
              </a:solidFill>
              <a:latin typeface="Calibri Light" panose="020F0302020204030204"/>
            </a:endParaRPr>
          </a:p>
        </p:txBody>
      </p:sp>
      <p:sp>
        <p:nvSpPr>
          <p:cNvPr id="51" name="Rectangle 50"/>
          <p:cNvSpPr/>
          <p:nvPr/>
        </p:nvSpPr>
        <p:spPr>
          <a:xfrm>
            <a:off x="6311793" y="1303565"/>
            <a:ext cx="4134171" cy="858867"/>
          </a:xfrm>
          <a:prstGeom prst="rect">
            <a:avLst/>
          </a:prstGeom>
          <a:solidFill>
            <a:schemeClr val="accent1"/>
          </a:solidFill>
          <a:effectLst>
            <a:outerShdw blurRad="50800" dist="38100" dir="2700000" algn="tl" rotWithShape="0">
              <a:prstClr val="black">
                <a:alpha val="40000"/>
              </a:prstClr>
            </a:outerShdw>
          </a:effectLst>
        </p:spPr>
        <p:txBody>
          <a:bodyPr wrap="square" lIns="91436" tIns="89996" rIns="91436" bIns="89996" rtlCol="0">
            <a:spAutoFit/>
          </a:bodyPr>
          <a:lstStyle/>
          <a:p>
            <a:pPr defTabSz="914354">
              <a:spcBef>
                <a:spcPts val="600"/>
              </a:spcBef>
              <a:spcAft>
                <a:spcPts val="300"/>
              </a:spcAft>
            </a:pPr>
            <a:r>
              <a:rPr lang="en-US" sz="2800" b="1" dirty="0">
                <a:solidFill>
                  <a:srgbClr val="FFFFFF"/>
                </a:solidFill>
                <a:latin typeface="Calibri Light" panose="020F0302020204030204"/>
              </a:rPr>
              <a:t>63% </a:t>
            </a:r>
            <a:r>
              <a:rPr lang="en-US" sz="1600" dirty="0">
                <a:solidFill>
                  <a:srgbClr val="FFFFFF"/>
                </a:solidFill>
                <a:latin typeface="Calibri Light" panose="020F0302020204030204"/>
              </a:rPr>
              <a:t>of patients with psychosis have obvious or severe dysfunction in </a:t>
            </a:r>
            <a:r>
              <a:rPr lang="en-US" sz="1600" b="1" dirty="0">
                <a:solidFill>
                  <a:srgbClr val="FFFFFF"/>
                </a:solidFill>
                <a:latin typeface="Calibri Light" panose="020F0302020204030204"/>
              </a:rPr>
              <a:t>socializing</a:t>
            </a:r>
            <a:r>
              <a:rPr lang="en-US" sz="1600" b="1" baseline="30000" dirty="0">
                <a:solidFill>
                  <a:srgbClr val="FFFFFF"/>
                </a:solidFill>
                <a:latin typeface="Calibri Light" panose="020F0302020204030204"/>
              </a:rPr>
              <a:t>2</a:t>
            </a:r>
            <a:endParaRPr lang="en-US" sz="1600" b="1" dirty="0">
              <a:solidFill>
                <a:srgbClr val="FFFFFF"/>
              </a:solidFill>
              <a:latin typeface="Calibri Light" panose="020F0302020204030204"/>
            </a:endParaRPr>
          </a:p>
        </p:txBody>
      </p:sp>
      <p:sp>
        <p:nvSpPr>
          <p:cNvPr id="52" name="Rectangle 51"/>
          <p:cNvSpPr/>
          <p:nvPr/>
        </p:nvSpPr>
        <p:spPr>
          <a:xfrm>
            <a:off x="6311793" y="2406977"/>
            <a:ext cx="4134171" cy="858867"/>
          </a:xfrm>
          <a:prstGeom prst="rect">
            <a:avLst/>
          </a:prstGeom>
          <a:solidFill>
            <a:schemeClr val="accent1"/>
          </a:solidFill>
          <a:effectLst>
            <a:outerShdw blurRad="50800" dist="38100" dir="2700000" algn="tl" rotWithShape="0">
              <a:prstClr val="black">
                <a:alpha val="40000"/>
              </a:prstClr>
            </a:outerShdw>
          </a:effectLst>
        </p:spPr>
        <p:txBody>
          <a:bodyPr wrap="square" lIns="91436" tIns="89996" rIns="91436" bIns="89996" rtlCol="0">
            <a:spAutoFit/>
          </a:bodyPr>
          <a:lstStyle/>
          <a:p>
            <a:pPr defTabSz="914354">
              <a:spcBef>
                <a:spcPts val="600"/>
              </a:spcBef>
              <a:spcAft>
                <a:spcPts val="300"/>
              </a:spcAft>
            </a:pPr>
            <a:r>
              <a:rPr lang="en-US" sz="2800" b="1" dirty="0">
                <a:solidFill>
                  <a:srgbClr val="FFFFFF"/>
                </a:solidFill>
                <a:latin typeface="Calibri Light" panose="020F0302020204030204"/>
              </a:rPr>
              <a:t>32% </a:t>
            </a:r>
            <a:r>
              <a:rPr lang="en-US" sz="1600" dirty="0">
                <a:solidFill>
                  <a:srgbClr val="FFFFFF"/>
                </a:solidFill>
                <a:latin typeface="Calibri Light" panose="020F0302020204030204"/>
              </a:rPr>
              <a:t>of patients with psychosis have obvious or severe dysfunction in </a:t>
            </a:r>
            <a:r>
              <a:rPr lang="en-US" sz="1600" b="1" dirty="0">
                <a:solidFill>
                  <a:srgbClr val="FFFFFF"/>
                </a:solidFill>
                <a:latin typeface="Calibri Light" panose="020F0302020204030204"/>
              </a:rPr>
              <a:t>quality of self </a:t>
            </a:r>
            <a:r>
              <a:rPr lang="en-US" sz="1600" b="1" dirty="0" err="1">
                <a:solidFill>
                  <a:srgbClr val="FFFFFF"/>
                </a:solidFill>
                <a:latin typeface="Calibri Light" panose="020F0302020204030204"/>
              </a:rPr>
              <a:t>care</a:t>
            </a:r>
            <a:r>
              <a:rPr lang="en-US" sz="1600" b="1" baseline="30000" dirty="0" err="1">
                <a:solidFill>
                  <a:srgbClr val="FFFFFF"/>
                </a:solidFill>
                <a:latin typeface="Calibri Light" panose="020F0302020204030204"/>
              </a:rPr>
              <a:t>2</a:t>
            </a:r>
            <a:endParaRPr lang="en-US" sz="1600" b="1" dirty="0">
              <a:solidFill>
                <a:srgbClr val="FFFFFF"/>
              </a:solidFill>
              <a:latin typeface="Calibri Light" panose="020F0302020204030204"/>
            </a:endParaRPr>
          </a:p>
        </p:txBody>
      </p:sp>
    </p:spTree>
    <p:extLst>
      <p:ext uri="{BB962C8B-B14F-4D97-AF65-F5344CB8AC3E}">
        <p14:creationId xmlns:p14="http://schemas.microsoft.com/office/powerpoint/2010/main" val="109829696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People with schizophrenia experience motivation deficits</a:t>
            </a:r>
          </a:p>
        </p:txBody>
      </p:sp>
      <p:sp>
        <p:nvSpPr>
          <p:cNvPr id="17" name="Text Placeholder 16"/>
          <p:cNvSpPr>
            <a:spLocks noGrp="1"/>
          </p:cNvSpPr>
          <p:nvPr>
            <p:ph type="body" sz="quarter" idx="13"/>
          </p:nvPr>
        </p:nvSpPr>
        <p:spPr/>
        <p:txBody>
          <a:bodyPr/>
          <a:lstStyle/>
          <a:p>
            <a:r>
              <a:rPr lang="en-US" dirty="0" smtClean="0">
                <a:latin typeface="+mj-lt"/>
              </a:rPr>
              <a:t>Adapted from Gard DE et al. </a:t>
            </a:r>
            <a:r>
              <a:rPr lang="en-US" i="1" dirty="0" err="1" smtClean="0">
                <a:latin typeface="+mj-lt"/>
              </a:rPr>
              <a:t>Schizophr</a:t>
            </a:r>
            <a:r>
              <a:rPr lang="en-US" i="1" dirty="0" smtClean="0">
                <a:latin typeface="+mj-lt"/>
              </a:rPr>
              <a:t> Res</a:t>
            </a:r>
            <a:r>
              <a:rPr lang="en-US" dirty="0" smtClean="0">
                <a:latin typeface="+mj-lt"/>
              </a:rPr>
              <a:t>. 2014;156(2-3):217–222.</a:t>
            </a:r>
          </a:p>
        </p:txBody>
      </p:sp>
      <p:sp>
        <p:nvSpPr>
          <p:cNvPr id="4" name="Rectangle 3"/>
          <p:cNvSpPr/>
          <p:nvPr/>
        </p:nvSpPr>
        <p:spPr>
          <a:xfrm>
            <a:off x="838200" y="1295402"/>
            <a:ext cx="5384800" cy="553999"/>
          </a:xfrm>
          <a:prstGeom prst="rect">
            <a:avLst/>
          </a:prstGeom>
          <a:solidFill>
            <a:schemeClr val="accent1"/>
          </a:solidFill>
          <a:effectLst/>
        </p:spPr>
        <p:txBody>
          <a:bodyPr wrap="square" lIns="91436" tIns="45718" rIns="91436" bIns="45718">
            <a:spAutoFit/>
          </a:bodyPr>
          <a:lstStyle/>
          <a:p>
            <a:pPr defTabSz="914354"/>
            <a:r>
              <a:rPr lang="en-US" sz="1500" dirty="0">
                <a:solidFill>
                  <a:srgbClr val="FFFFFF"/>
                </a:solidFill>
                <a:latin typeface="Arial" charset="0"/>
                <a:ea typeface="Arial" charset="0"/>
                <a:cs typeface="Arial" charset="0"/>
              </a:rPr>
              <a:t>People with schizophrenia more often refer to their goals as being driven by boredom or a desire to ‘pass time’</a:t>
            </a:r>
            <a:endParaRPr lang="en-US" sz="1500" strike="sngStrike" baseline="30000" dirty="0">
              <a:solidFill>
                <a:srgbClr val="FF0000"/>
              </a:solidFill>
              <a:latin typeface="Arial" charset="0"/>
              <a:ea typeface="Arial" charset="0"/>
              <a:cs typeface="Arial" charset="0"/>
            </a:endParaRPr>
          </a:p>
        </p:txBody>
      </p:sp>
      <p:grpSp>
        <p:nvGrpSpPr>
          <p:cNvPr id="19" name="Group 18"/>
          <p:cNvGrpSpPr/>
          <p:nvPr/>
        </p:nvGrpSpPr>
        <p:grpSpPr>
          <a:xfrm>
            <a:off x="1504508" y="1905001"/>
            <a:ext cx="8983981" cy="4450379"/>
            <a:chOff x="-287519" y="1772816"/>
            <a:chExt cx="8983981" cy="4450378"/>
          </a:xfrm>
        </p:grpSpPr>
        <p:grpSp>
          <p:nvGrpSpPr>
            <p:cNvPr id="15" name="Group 14"/>
            <p:cNvGrpSpPr/>
            <p:nvPr/>
          </p:nvGrpSpPr>
          <p:grpSpPr>
            <a:xfrm>
              <a:off x="107504" y="1772816"/>
              <a:ext cx="8588958" cy="3168352"/>
              <a:chOff x="164876" y="1762684"/>
              <a:chExt cx="6482724" cy="3240360"/>
            </a:xfrm>
          </p:grpSpPr>
          <p:graphicFrame>
            <p:nvGraphicFramePr>
              <p:cNvPr id="9" name="Content Placeholder 5"/>
              <p:cNvGraphicFramePr>
                <a:graphicFrameLocks/>
              </p:cNvGraphicFramePr>
              <p:nvPr>
                <p:extLst>
                  <p:ext uri="{D42A27DB-BD31-4B8C-83A1-F6EECF244321}">
                    <p14:modId xmlns:p14="http://schemas.microsoft.com/office/powerpoint/2010/main" val="524509056"/>
                  </p:ext>
                </p:extLst>
              </p:nvPr>
            </p:nvGraphicFramePr>
            <p:xfrm>
              <a:off x="164876" y="1762684"/>
              <a:ext cx="6482724"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47664" y="2428458"/>
                <a:ext cx="1584176" cy="267556"/>
              </a:xfrm>
              <a:prstGeom prst="rect">
                <a:avLst/>
              </a:prstGeom>
              <a:noFill/>
            </p:spPr>
            <p:txBody>
              <a:bodyPr wrap="square" rtlCol="0">
                <a:spAutoFit/>
              </a:bodyPr>
              <a:lstStyle/>
              <a:p>
                <a:pPr defTabSz="914354"/>
                <a:r>
                  <a:rPr lang="en-US" sz="1100" dirty="0">
                    <a:solidFill>
                      <a:srgbClr val="000000"/>
                    </a:solidFill>
                    <a:latin typeface="Calibri Light" panose="020F0302020204030204"/>
                  </a:rPr>
                  <a:t>Healthy controls (n=41)</a:t>
                </a:r>
              </a:p>
            </p:txBody>
          </p:sp>
          <p:sp>
            <p:nvSpPr>
              <p:cNvPr id="12" name="TextBox 11"/>
              <p:cNvSpPr txBox="1"/>
              <p:nvPr/>
            </p:nvSpPr>
            <p:spPr>
              <a:xfrm>
                <a:off x="2965562" y="2428458"/>
                <a:ext cx="2439888" cy="267556"/>
              </a:xfrm>
              <a:prstGeom prst="rect">
                <a:avLst/>
              </a:prstGeom>
              <a:noFill/>
            </p:spPr>
            <p:txBody>
              <a:bodyPr wrap="square" rtlCol="0">
                <a:spAutoFit/>
              </a:bodyPr>
              <a:lstStyle/>
              <a:p>
                <a:pPr defTabSz="914354"/>
                <a:r>
                  <a:rPr lang="en-US" sz="1100" dirty="0">
                    <a:solidFill>
                      <a:srgbClr val="000000"/>
                    </a:solidFill>
                    <a:latin typeface="Calibri Light" panose="020F0302020204030204"/>
                  </a:rPr>
                  <a:t>People with schizophrenia (n=47)</a:t>
                </a:r>
              </a:p>
            </p:txBody>
          </p:sp>
          <p:sp>
            <p:nvSpPr>
              <p:cNvPr id="10" name="Rectangle 9"/>
              <p:cNvSpPr/>
              <p:nvPr/>
            </p:nvSpPr>
            <p:spPr>
              <a:xfrm>
                <a:off x="2773666" y="2463315"/>
                <a:ext cx="191896" cy="19189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US" sz="1900" dirty="0">
                  <a:solidFill>
                    <a:prstClr val="white"/>
                  </a:solidFill>
                  <a:latin typeface="Calibri Light" panose="020F0302020204030204"/>
                </a:endParaRPr>
              </a:p>
            </p:txBody>
          </p:sp>
          <p:sp>
            <p:nvSpPr>
              <p:cNvPr id="14" name="Rectangle 13"/>
              <p:cNvSpPr/>
              <p:nvPr/>
            </p:nvSpPr>
            <p:spPr>
              <a:xfrm>
                <a:off x="1355768" y="2463315"/>
                <a:ext cx="191896" cy="1918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US" sz="1900" dirty="0">
                  <a:solidFill>
                    <a:prstClr val="white"/>
                  </a:solidFill>
                  <a:latin typeface="Calibri Light" panose="020F0302020204030204"/>
                </a:endParaRPr>
              </a:p>
            </p:txBody>
          </p:sp>
          <p:sp>
            <p:nvSpPr>
              <p:cNvPr id="11" name="TextBox 10"/>
              <p:cNvSpPr txBox="1"/>
              <p:nvPr/>
            </p:nvSpPr>
            <p:spPr>
              <a:xfrm>
                <a:off x="1713184" y="3295334"/>
                <a:ext cx="576064" cy="393465"/>
              </a:xfrm>
              <a:prstGeom prst="rect">
                <a:avLst/>
              </a:prstGeom>
              <a:noFill/>
            </p:spPr>
            <p:txBody>
              <a:bodyPr wrap="square" rtlCol="0">
                <a:spAutoFit/>
              </a:bodyPr>
              <a:lstStyle/>
              <a:p>
                <a:pPr algn="ctr" defTabSz="914354"/>
                <a:r>
                  <a:rPr lang="en-US" sz="1900" dirty="0">
                    <a:solidFill>
                      <a:srgbClr val="000000"/>
                    </a:solidFill>
                    <a:latin typeface="Calibri Light" panose="020F0302020204030204"/>
                  </a:rPr>
                  <a:t>*</a:t>
                </a:r>
              </a:p>
            </p:txBody>
          </p:sp>
        </p:grpSp>
        <p:sp>
          <p:nvSpPr>
            <p:cNvPr id="13" name="TextBox 12"/>
            <p:cNvSpPr txBox="1"/>
            <p:nvPr/>
          </p:nvSpPr>
          <p:spPr>
            <a:xfrm>
              <a:off x="-287519" y="5792307"/>
              <a:ext cx="6115493" cy="430887"/>
            </a:xfrm>
            <a:prstGeom prst="rect">
              <a:avLst/>
            </a:prstGeom>
            <a:noFill/>
          </p:spPr>
          <p:txBody>
            <a:bodyPr wrap="square" rtlCol="0">
              <a:spAutoFit/>
            </a:bodyPr>
            <a:lstStyle/>
            <a:p>
              <a:pPr defTabSz="914354"/>
              <a:r>
                <a:rPr lang="en-US" sz="1100" dirty="0">
                  <a:solidFill>
                    <a:srgbClr val="000000"/>
                  </a:solidFill>
                  <a:latin typeface="Calibri Light" panose="020F0302020204030204"/>
                </a:rPr>
                <a:t> *P≤0.05 ***P&lt;0.001. </a:t>
              </a:r>
            </a:p>
            <a:p>
              <a:pPr defTabSz="914354"/>
              <a:endParaRPr lang="en-US" sz="1100" dirty="0">
                <a:solidFill>
                  <a:srgbClr val="000000"/>
                </a:solidFill>
                <a:latin typeface="Calibri Light" panose="020F0302020204030204"/>
              </a:endParaRPr>
            </a:p>
          </p:txBody>
        </p:sp>
      </p:grpSp>
      <p:sp>
        <p:nvSpPr>
          <p:cNvPr id="21" name="Rectangle 20"/>
          <p:cNvSpPr/>
          <p:nvPr/>
        </p:nvSpPr>
        <p:spPr>
          <a:xfrm>
            <a:off x="2885887" y="4950392"/>
            <a:ext cx="2129996" cy="864096"/>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91436" tIns="45718" rIns="91436" bIns="45718" rtlCol="0" anchor="t"/>
          <a:lstStyle/>
          <a:p>
            <a:pPr defTabSz="914354"/>
            <a:r>
              <a:rPr lang="en-US" sz="1200" b="1" dirty="0">
                <a:solidFill>
                  <a:srgbClr val="5C2235"/>
                </a:solidFill>
                <a:latin typeface="Calibri Light" panose="020F0302020204030204"/>
              </a:rPr>
              <a:t>Psychological needs </a:t>
            </a:r>
          </a:p>
          <a:p>
            <a:pPr marL="171442" indent="-171442" defTabSz="914354">
              <a:buClr>
                <a:srgbClr val="5C2235"/>
              </a:buClr>
              <a:buFont typeface="Arial" panose="020B0604020202020204" pitchFamily="34" charset="0"/>
              <a:buChar char="•"/>
            </a:pPr>
            <a:r>
              <a:rPr lang="en-US" sz="1200" dirty="0">
                <a:solidFill>
                  <a:srgbClr val="000000"/>
                </a:solidFill>
                <a:latin typeface="Calibri Light" panose="020F0302020204030204"/>
              </a:rPr>
              <a:t>Autonomy</a:t>
            </a:r>
          </a:p>
          <a:p>
            <a:pPr marL="171442" indent="-171442" defTabSz="914354">
              <a:buClr>
                <a:srgbClr val="5C2235"/>
              </a:buClr>
              <a:buFont typeface="Arial" panose="020B0604020202020204" pitchFamily="34" charset="0"/>
              <a:buChar char="•"/>
            </a:pPr>
            <a:r>
              <a:rPr lang="en-US" sz="1200" dirty="0">
                <a:solidFill>
                  <a:srgbClr val="000000"/>
                </a:solidFill>
                <a:latin typeface="Calibri Light" panose="020F0302020204030204"/>
              </a:rPr>
              <a:t>Competence</a:t>
            </a:r>
          </a:p>
          <a:p>
            <a:pPr marL="171442" indent="-171442" defTabSz="914354">
              <a:buClr>
                <a:srgbClr val="5C2235"/>
              </a:buClr>
              <a:buFont typeface="Arial" panose="020B0604020202020204" pitchFamily="34" charset="0"/>
              <a:buChar char="•"/>
            </a:pPr>
            <a:r>
              <a:rPr lang="en-US" sz="1200" dirty="0">
                <a:solidFill>
                  <a:srgbClr val="000000"/>
                </a:solidFill>
                <a:latin typeface="Calibri Light" panose="020F0302020204030204"/>
              </a:rPr>
              <a:t>Relatedness</a:t>
            </a:r>
          </a:p>
        </p:txBody>
      </p:sp>
      <p:sp>
        <p:nvSpPr>
          <p:cNvPr id="24" name="Rectangle 23"/>
          <p:cNvSpPr/>
          <p:nvPr/>
        </p:nvSpPr>
        <p:spPr>
          <a:xfrm>
            <a:off x="5375920" y="4950392"/>
            <a:ext cx="2396480" cy="864096"/>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91436" tIns="45718" rIns="91436" bIns="45718" rtlCol="0" anchor="t"/>
          <a:lstStyle/>
          <a:p>
            <a:pPr defTabSz="914354"/>
            <a:r>
              <a:rPr lang="en-US" sz="1200" b="1" dirty="0">
                <a:solidFill>
                  <a:srgbClr val="5C2235"/>
                </a:solidFill>
                <a:latin typeface="Calibri Light" panose="020F0302020204030204"/>
              </a:rPr>
              <a:t>External forces</a:t>
            </a:r>
          </a:p>
          <a:p>
            <a:pPr marL="171442" indent="-171442" defTabSz="914354">
              <a:buClr>
                <a:srgbClr val="5C2235"/>
              </a:buClr>
              <a:buFont typeface="Arial" panose="020B0604020202020204" pitchFamily="34" charset="0"/>
              <a:buChar char="•"/>
            </a:pPr>
            <a:r>
              <a:rPr lang="en-US" sz="1200" dirty="0">
                <a:solidFill>
                  <a:srgbClr val="000000"/>
                </a:solidFill>
                <a:latin typeface="Calibri Light" panose="020F0302020204030204"/>
              </a:rPr>
              <a:t>Towards praise/reward (positive)</a:t>
            </a:r>
          </a:p>
          <a:p>
            <a:pPr marL="171442" indent="-171442" defTabSz="914354">
              <a:buClr>
                <a:srgbClr val="5C2235"/>
              </a:buClr>
              <a:buFont typeface="Arial" panose="020B0604020202020204" pitchFamily="34" charset="0"/>
              <a:buChar char="•"/>
            </a:pPr>
            <a:r>
              <a:rPr lang="en-US" sz="1200" dirty="0">
                <a:solidFill>
                  <a:srgbClr val="000000"/>
                </a:solidFill>
                <a:latin typeface="Calibri Light" panose="020F0302020204030204"/>
              </a:rPr>
              <a:t>Away from punishment or criticism (negative)</a:t>
            </a:r>
          </a:p>
        </p:txBody>
      </p:sp>
      <p:sp>
        <p:nvSpPr>
          <p:cNvPr id="25" name="Rectangle 24"/>
          <p:cNvSpPr/>
          <p:nvPr/>
        </p:nvSpPr>
        <p:spPr>
          <a:xfrm>
            <a:off x="8161713" y="4950392"/>
            <a:ext cx="2018739" cy="864096"/>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91436" tIns="45718" rIns="91436" bIns="45718" rtlCol="0" anchor="t"/>
          <a:lstStyle/>
          <a:p>
            <a:pPr defTabSz="914354"/>
            <a:r>
              <a:rPr lang="en-US" sz="1200" b="1" dirty="0">
                <a:solidFill>
                  <a:srgbClr val="5C2235"/>
                </a:solidFill>
                <a:latin typeface="Calibri Light" panose="020F0302020204030204"/>
              </a:rPr>
              <a:t>Lack of agency  </a:t>
            </a:r>
            <a:r>
              <a:rPr lang="en-US" sz="1200" i="1" dirty="0">
                <a:solidFill>
                  <a:srgbClr val="5C2235"/>
                </a:solidFill>
                <a:latin typeface="Calibri Light" panose="020F0302020204030204"/>
              </a:rPr>
              <a:t>(</a:t>
            </a:r>
            <a:r>
              <a:rPr lang="en-US" sz="1200" i="1" dirty="0" err="1">
                <a:solidFill>
                  <a:srgbClr val="5C2235"/>
                </a:solidFill>
                <a:latin typeface="Calibri Light" panose="020F0302020204030204"/>
              </a:rPr>
              <a:t>ie</a:t>
            </a:r>
            <a:r>
              <a:rPr lang="en-US" sz="1200" i="1" dirty="0">
                <a:solidFill>
                  <a:srgbClr val="5C2235"/>
                </a:solidFill>
                <a:latin typeface="Calibri Light" panose="020F0302020204030204"/>
              </a:rPr>
              <a:t> </a:t>
            </a:r>
            <a:r>
              <a:rPr lang="en-GB" sz="1200" i="1" dirty="0">
                <a:solidFill>
                  <a:srgbClr val="5C2235"/>
                </a:solidFill>
                <a:latin typeface="Calibri Light" panose="020F0302020204030204"/>
              </a:rPr>
              <a:t>ability to act in any given environment)</a:t>
            </a:r>
            <a:endParaRPr lang="en-US" sz="1200" i="1" dirty="0">
              <a:solidFill>
                <a:srgbClr val="5C2235"/>
              </a:solidFill>
              <a:latin typeface="Calibri Light" panose="020F0302020204030204"/>
            </a:endParaRPr>
          </a:p>
          <a:p>
            <a:pPr marL="171442" indent="-171442" defTabSz="914354">
              <a:buClr>
                <a:srgbClr val="5C2235"/>
              </a:buClr>
              <a:buFont typeface="Arial" panose="020B0604020202020204" pitchFamily="34" charset="0"/>
              <a:buChar char="•"/>
            </a:pPr>
            <a:r>
              <a:rPr lang="en-US" sz="1200" dirty="0">
                <a:solidFill>
                  <a:srgbClr val="000000"/>
                </a:solidFill>
                <a:latin typeface="Calibri Light" panose="020F0302020204030204"/>
              </a:rPr>
              <a:t>Overall disconnect with actions and environment</a:t>
            </a:r>
          </a:p>
        </p:txBody>
      </p:sp>
      <p:cxnSp>
        <p:nvCxnSpPr>
          <p:cNvPr id="23" name="Straight Arrow Connector 22"/>
          <p:cNvCxnSpPr/>
          <p:nvPr/>
        </p:nvCxnSpPr>
        <p:spPr>
          <a:xfrm flipV="1">
            <a:off x="2043547" y="2337048"/>
            <a:ext cx="0" cy="19442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rot="16200000">
            <a:off x="758555" y="3159371"/>
            <a:ext cx="2044967" cy="276999"/>
          </a:xfrm>
          <a:prstGeom prst="rect">
            <a:avLst/>
          </a:prstGeom>
          <a:noFill/>
        </p:spPr>
        <p:txBody>
          <a:bodyPr wrap="square" lIns="91436" tIns="45718" rIns="91436" bIns="45718" rtlCol="0">
            <a:spAutoFit/>
          </a:bodyPr>
          <a:lstStyle/>
          <a:p>
            <a:pPr algn="ctr" defTabSz="914354"/>
            <a:r>
              <a:rPr lang="en-US" sz="1200" dirty="0">
                <a:solidFill>
                  <a:srgbClr val="000000"/>
                </a:solidFill>
                <a:latin typeface="Calibri Light" panose="020F0302020204030204"/>
              </a:rPr>
              <a:t>Motivating factor</a:t>
            </a:r>
          </a:p>
        </p:txBody>
      </p:sp>
      <p:sp>
        <p:nvSpPr>
          <p:cNvPr id="22" name="TextBox 21"/>
          <p:cNvSpPr txBox="1"/>
          <p:nvPr/>
        </p:nvSpPr>
        <p:spPr>
          <a:xfrm>
            <a:off x="6469041" y="3654797"/>
            <a:ext cx="763227" cy="384719"/>
          </a:xfrm>
          <a:prstGeom prst="rect">
            <a:avLst/>
          </a:prstGeom>
          <a:noFill/>
        </p:spPr>
        <p:txBody>
          <a:bodyPr wrap="square" lIns="91436" tIns="45718" rIns="91436" bIns="45718" rtlCol="0">
            <a:spAutoFit/>
          </a:bodyPr>
          <a:lstStyle/>
          <a:p>
            <a:pPr algn="ctr" defTabSz="914354"/>
            <a:r>
              <a:rPr lang="en-US" sz="1900" dirty="0">
                <a:solidFill>
                  <a:srgbClr val="000000"/>
                </a:solidFill>
                <a:latin typeface="Calibri Light" panose="020F0302020204030204"/>
              </a:rPr>
              <a:t>***</a:t>
            </a:r>
          </a:p>
        </p:txBody>
      </p:sp>
      <p:sp>
        <p:nvSpPr>
          <p:cNvPr id="27" name="TextBox 26"/>
          <p:cNvSpPr txBox="1"/>
          <p:nvPr/>
        </p:nvSpPr>
        <p:spPr>
          <a:xfrm>
            <a:off x="9035957" y="2394253"/>
            <a:ext cx="763227" cy="384719"/>
          </a:xfrm>
          <a:prstGeom prst="rect">
            <a:avLst/>
          </a:prstGeom>
          <a:noFill/>
        </p:spPr>
        <p:txBody>
          <a:bodyPr wrap="square" lIns="91436" tIns="45718" rIns="91436" bIns="45718" rtlCol="0">
            <a:spAutoFit/>
          </a:bodyPr>
          <a:lstStyle/>
          <a:p>
            <a:pPr algn="ctr" defTabSz="914354"/>
            <a:r>
              <a:rPr lang="en-US" sz="1900" dirty="0">
                <a:solidFill>
                  <a:srgbClr val="000000"/>
                </a:solidFill>
                <a:latin typeface="Calibri Light" panose="020F0302020204030204"/>
              </a:rPr>
              <a:t>***</a:t>
            </a:r>
          </a:p>
        </p:txBody>
      </p:sp>
      <p:cxnSp>
        <p:nvCxnSpPr>
          <p:cNvPr id="5" name="Straight Arrow Connector 4"/>
          <p:cNvCxnSpPr/>
          <p:nvPr/>
        </p:nvCxnSpPr>
        <p:spPr>
          <a:xfrm flipV="1">
            <a:off x="3950883" y="4577450"/>
            <a:ext cx="0" cy="3328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7" idx="0"/>
          </p:cNvCxnSpPr>
          <p:nvPr/>
        </p:nvCxnSpPr>
        <p:spPr>
          <a:xfrm flipV="1">
            <a:off x="6534068" y="4572002"/>
            <a:ext cx="0" cy="3382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9117253" y="4572002"/>
            <a:ext cx="0" cy="3382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552576" y="5025413"/>
            <a:ext cx="1259827" cy="520308"/>
          </a:xfrm>
          <a:prstGeom prst="rect">
            <a:avLst/>
          </a:prstGeom>
          <a:noFill/>
        </p:spPr>
        <p:txBody>
          <a:bodyPr wrap="square" lIns="91436" tIns="89996" rIns="91436" bIns="89996" rtlCol="0">
            <a:spAutoFit/>
          </a:bodyPr>
          <a:lstStyle/>
          <a:p>
            <a:pPr algn="ctr" defTabSz="914354">
              <a:spcBef>
                <a:spcPts val="600"/>
              </a:spcBef>
              <a:spcAft>
                <a:spcPts val="300"/>
              </a:spcAft>
            </a:pPr>
            <a:r>
              <a:rPr lang="en-US" sz="1100" b="1" dirty="0">
                <a:solidFill>
                  <a:srgbClr val="B51C12"/>
                </a:solidFill>
                <a:latin typeface="Calibri Light" panose="020F0302020204030204"/>
              </a:rPr>
              <a:t>Factors influencing motivation type</a:t>
            </a:r>
          </a:p>
        </p:txBody>
      </p:sp>
      <p:sp>
        <p:nvSpPr>
          <p:cNvPr id="7" name="Rectangle 6"/>
          <p:cNvSpPr/>
          <p:nvPr/>
        </p:nvSpPr>
        <p:spPr>
          <a:xfrm>
            <a:off x="2758671" y="4910253"/>
            <a:ext cx="7550799" cy="957147"/>
          </a:xfrm>
          <a:prstGeom prst="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996" tIns="89996" rIns="89996" bIns="89996" rtlCol="0" anchor="t">
            <a:noAutofit/>
          </a:bodyPr>
          <a:lstStyle/>
          <a:p>
            <a:pPr algn="ctr" defTabSz="914354">
              <a:spcBef>
                <a:spcPts val="600"/>
              </a:spcBef>
              <a:spcAft>
                <a:spcPts val="300"/>
              </a:spcAft>
            </a:pPr>
            <a:endParaRPr lang="en-US" sz="1900" dirty="0">
              <a:solidFill>
                <a:srgbClr val="44546A"/>
              </a:solidFill>
              <a:latin typeface="Calibri Light" panose="020F0302020204030204"/>
            </a:endParaRPr>
          </a:p>
        </p:txBody>
      </p:sp>
    </p:spTree>
    <p:extLst>
      <p:ext uri="{BB962C8B-B14F-4D97-AF65-F5344CB8AC3E}">
        <p14:creationId xmlns:p14="http://schemas.microsoft.com/office/powerpoint/2010/main" val="1064346604"/>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678"/>
            <a:ext cx="10515600" cy="507713"/>
          </a:xfrm>
        </p:spPr>
        <p:txBody>
          <a:bodyPr>
            <a:normAutofit fontScale="90000"/>
          </a:bodyPr>
          <a:lstStyle/>
          <a:p>
            <a:r>
              <a:rPr lang="en-US" dirty="0" smtClean="0"/>
              <a:t>Motivation deficits significantly predict poor functional outcomes in early schizophrenia</a:t>
            </a:r>
            <a:endParaRPr lang="en-US" dirty="0"/>
          </a:p>
        </p:txBody>
      </p:sp>
      <p:sp>
        <p:nvSpPr>
          <p:cNvPr id="3" name="Content Placeholder 2"/>
          <p:cNvSpPr>
            <a:spLocks noGrp="1"/>
          </p:cNvSpPr>
          <p:nvPr>
            <p:ph idx="1"/>
          </p:nvPr>
        </p:nvSpPr>
        <p:spPr/>
        <p:txBody>
          <a:bodyPr>
            <a:normAutofit/>
          </a:bodyPr>
          <a:lstStyle/>
          <a:p>
            <a:endParaRPr lang="en-US" dirty="0" smtClean="0">
              <a:latin typeface="+mj-lt"/>
            </a:endParaRPr>
          </a:p>
          <a:p>
            <a:endParaRPr lang="en-US" dirty="0">
              <a:latin typeface="+mj-lt"/>
            </a:endParaRPr>
          </a:p>
        </p:txBody>
      </p:sp>
      <p:sp>
        <p:nvSpPr>
          <p:cNvPr id="4" name="Text Placeholder 3"/>
          <p:cNvSpPr>
            <a:spLocks noGrp="1"/>
          </p:cNvSpPr>
          <p:nvPr>
            <p:ph type="body" sz="quarter" idx="13"/>
          </p:nvPr>
        </p:nvSpPr>
        <p:spPr/>
        <p:txBody>
          <a:bodyPr anchor="b" anchorCtr="0"/>
          <a:lstStyle/>
          <a:p>
            <a:r>
              <a:rPr lang="en-US" dirty="0" err="1" smtClean="0">
                <a:latin typeface="+mj-lt"/>
              </a:rPr>
              <a:t>Fervaha</a:t>
            </a:r>
            <a:r>
              <a:rPr lang="en-US" dirty="0" smtClean="0">
                <a:latin typeface="+mj-lt"/>
              </a:rPr>
              <a:t> G, et al. </a:t>
            </a:r>
            <a:r>
              <a:rPr lang="en-US" i="1" dirty="0" err="1" smtClean="0">
                <a:latin typeface="+mj-lt"/>
              </a:rPr>
              <a:t>Schizophr</a:t>
            </a:r>
            <a:r>
              <a:rPr lang="en-US" i="1" dirty="0" smtClean="0">
                <a:latin typeface="+mj-lt"/>
              </a:rPr>
              <a:t> Res.</a:t>
            </a:r>
            <a:r>
              <a:rPr lang="en-US" dirty="0" smtClean="0">
                <a:latin typeface="+mj-lt"/>
              </a:rPr>
              <a:t> 2015;166(1–3):9–16.</a:t>
            </a:r>
            <a:endParaRPr lang="en-US" dirty="0">
              <a:latin typeface="+mj-lt"/>
            </a:endParaRPr>
          </a:p>
        </p:txBody>
      </p:sp>
      <p:graphicFrame>
        <p:nvGraphicFramePr>
          <p:cNvPr id="9" name="Content Placeholder 4"/>
          <p:cNvGraphicFramePr>
            <a:graphicFrameLocks/>
          </p:cNvGraphicFramePr>
          <p:nvPr>
            <p:extLst>
              <p:ext uri="{D42A27DB-BD31-4B8C-83A1-F6EECF244321}">
                <p14:modId xmlns:p14="http://schemas.microsoft.com/office/powerpoint/2010/main" val="2199521057"/>
              </p:ext>
            </p:extLst>
          </p:nvPr>
        </p:nvGraphicFramePr>
        <p:xfrm>
          <a:off x="1295400" y="1981202"/>
          <a:ext cx="9220200" cy="38814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514600" y="2743201"/>
            <a:ext cx="609600" cy="351035"/>
          </a:xfrm>
          <a:prstGeom prst="rect">
            <a:avLst/>
          </a:prstGeom>
          <a:noFill/>
        </p:spPr>
        <p:txBody>
          <a:bodyPr wrap="square" lIns="91436" tIns="89996" rIns="91436" bIns="89996" rtlCol="0">
            <a:spAutoFit/>
          </a:bodyPr>
          <a:lstStyle/>
          <a:p>
            <a:pPr algn="ctr" defTabSz="914354">
              <a:spcBef>
                <a:spcPts val="600"/>
              </a:spcBef>
              <a:spcAft>
                <a:spcPts val="300"/>
              </a:spcAft>
            </a:pPr>
            <a:r>
              <a:rPr lang="en-US" sz="1100" dirty="0">
                <a:solidFill>
                  <a:srgbClr val="000000"/>
                </a:solidFill>
                <a:latin typeface="Calibri Light" panose="020F0302020204030204"/>
              </a:rPr>
              <a:t>***</a:t>
            </a:r>
          </a:p>
        </p:txBody>
      </p:sp>
      <p:sp>
        <p:nvSpPr>
          <p:cNvPr id="11" name="TextBox 10"/>
          <p:cNvSpPr txBox="1"/>
          <p:nvPr/>
        </p:nvSpPr>
        <p:spPr>
          <a:xfrm>
            <a:off x="4114800" y="2918720"/>
            <a:ext cx="685800" cy="351035"/>
          </a:xfrm>
          <a:prstGeom prst="rect">
            <a:avLst/>
          </a:prstGeom>
          <a:noFill/>
        </p:spPr>
        <p:txBody>
          <a:bodyPr wrap="square" lIns="91436" tIns="89996" rIns="91436" bIns="89996" rtlCol="0">
            <a:spAutoFit/>
          </a:bodyPr>
          <a:lstStyle/>
          <a:p>
            <a:pPr algn="ctr" defTabSz="914354">
              <a:spcBef>
                <a:spcPts val="600"/>
              </a:spcBef>
              <a:spcAft>
                <a:spcPts val="300"/>
              </a:spcAft>
            </a:pPr>
            <a:r>
              <a:rPr lang="en-US" sz="1100" dirty="0">
                <a:solidFill>
                  <a:srgbClr val="000000"/>
                </a:solidFill>
                <a:latin typeface="Calibri Light" panose="020F0302020204030204"/>
              </a:rPr>
              <a:t>***</a:t>
            </a:r>
          </a:p>
        </p:txBody>
      </p:sp>
      <p:sp>
        <p:nvSpPr>
          <p:cNvPr id="12" name="TextBox 11"/>
          <p:cNvSpPr txBox="1"/>
          <p:nvPr/>
        </p:nvSpPr>
        <p:spPr>
          <a:xfrm>
            <a:off x="5715000" y="2971689"/>
            <a:ext cx="685800" cy="351035"/>
          </a:xfrm>
          <a:prstGeom prst="rect">
            <a:avLst/>
          </a:prstGeom>
          <a:noFill/>
        </p:spPr>
        <p:txBody>
          <a:bodyPr wrap="square" lIns="91436" tIns="89996" rIns="91436" bIns="89996" rtlCol="0">
            <a:spAutoFit/>
          </a:bodyPr>
          <a:lstStyle/>
          <a:p>
            <a:pPr algn="ctr" defTabSz="914354">
              <a:spcBef>
                <a:spcPts val="600"/>
              </a:spcBef>
              <a:spcAft>
                <a:spcPts val="300"/>
              </a:spcAft>
            </a:pPr>
            <a:r>
              <a:rPr lang="en-US" sz="1100" dirty="0">
                <a:solidFill>
                  <a:srgbClr val="000000"/>
                </a:solidFill>
                <a:latin typeface="Calibri Light" panose="020F0302020204030204"/>
              </a:rPr>
              <a:t>***</a:t>
            </a:r>
          </a:p>
        </p:txBody>
      </p:sp>
      <p:sp>
        <p:nvSpPr>
          <p:cNvPr id="13" name="TextBox 12"/>
          <p:cNvSpPr txBox="1"/>
          <p:nvPr/>
        </p:nvSpPr>
        <p:spPr>
          <a:xfrm>
            <a:off x="7391400" y="3382653"/>
            <a:ext cx="609600" cy="351035"/>
          </a:xfrm>
          <a:prstGeom prst="rect">
            <a:avLst/>
          </a:prstGeom>
          <a:noFill/>
        </p:spPr>
        <p:txBody>
          <a:bodyPr wrap="square" lIns="91436" tIns="89996" rIns="91436" bIns="89996" rtlCol="0">
            <a:spAutoFit/>
          </a:bodyPr>
          <a:lstStyle/>
          <a:p>
            <a:pPr algn="ctr" defTabSz="914354">
              <a:spcBef>
                <a:spcPts val="600"/>
              </a:spcBef>
              <a:spcAft>
                <a:spcPts val="300"/>
              </a:spcAft>
            </a:pPr>
            <a:r>
              <a:rPr lang="en-US" sz="1100" dirty="0">
                <a:solidFill>
                  <a:srgbClr val="000000"/>
                </a:solidFill>
                <a:latin typeface="Calibri Light" panose="020F0302020204030204"/>
              </a:rPr>
              <a:t>*</a:t>
            </a:r>
          </a:p>
        </p:txBody>
      </p:sp>
      <p:sp>
        <p:nvSpPr>
          <p:cNvPr id="14" name="TextBox 13"/>
          <p:cNvSpPr txBox="1"/>
          <p:nvPr/>
        </p:nvSpPr>
        <p:spPr>
          <a:xfrm>
            <a:off x="2895600" y="3458853"/>
            <a:ext cx="533400" cy="351035"/>
          </a:xfrm>
          <a:prstGeom prst="rect">
            <a:avLst/>
          </a:prstGeom>
          <a:noFill/>
        </p:spPr>
        <p:txBody>
          <a:bodyPr wrap="square" lIns="91436" tIns="89996" rIns="91436" bIns="89996" rtlCol="0">
            <a:spAutoFit/>
          </a:bodyPr>
          <a:lstStyle/>
          <a:p>
            <a:pPr algn="ctr" defTabSz="914354">
              <a:spcBef>
                <a:spcPts val="600"/>
              </a:spcBef>
              <a:spcAft>
                <a:spcPts val="300"/>
              </a:spcAft>
            </a:pPr>
            <a:r>
              <a:rPr lang="en-US" sz="1100" dirty="0">
                <a:solidFill>
                  <a:srgbClr val="000000"/>
                </a:solidFill>
                <a:latin typeface="Calibri Light" panose="020F0302020204030204"/>
              </a:rPr>
              <a:t>*</a:t>
            </a:r>
          </a:p>
        </p:txBody>
      </p:sp>
      <p:sp>
        <p:nvSpPr>
          <p:cNvPr id="15" name="TextBox 14"/>
          <p:cNvSpPr txBox="1"/>
          <p:nvPr/>
        </p:nvSpPr>
        <p:spPr>
          <a:xfrm>
            <a:off x="6172200" y="3458513"/>
            <a:ext cx="533400" cy="351035"/>
          </a:xfrm>
          <a:prstGeom prst="rect">
            <a:avLst/>
          </a:prstGeom>
          <a:noFill/>
        </p:spPr>
        <p:txBody>
          <a:bodyPr wrap="square" lIns="91436" tIns="89996" rIns="91436" bIns="89996" rtlCol="0">
            <a:spAutoFit/>
          </a:bodyPr>
          <a:lstStyle/>
          <a:p>
            <a:pPr algn="ctr" defTabSz="914354">
              <a:spcBef>
                <a:spcPts val="600"/>
              </a:spcBef>
              <a:spcAft>
                <a:spcPts val="300"/>
              </a:spcAft>
            </a:pPr>
            <a:r>
              <a:rPr lang="en-US" sz="1100" dirty="0">
                <a:solidFill>
                  <a:srgbClr val="000000"/>
                </a:solidFill>
                <a:latin typeface="Calibri Light" panose="020F0302020204030204"/>
              </a:rPr>
              <a:t>*</a:t>
            </a:r>
          </a:p>
        </p:txBody>
      </p:sp>
      <p:sp>
        <p:nvSpPr>
          <p:cNvPr id="16" name="TextBox 15"/>
          <p:cNvSpPr txBox="1"/>
          <p:nvPr/>
        </p:nvSpPr>
        <p:spPr>
          <a:xfrm>
            <a:off x="3276600" y="5029201"/>
            <a:ext cx="609600" cy="351035"/>
          </a:xfrm>
          <a:prstGeom prst="rect">
            <a:avLst/>
          </a:prstGeom>
          <a:noFill/>
        </p:spPr>
        <p:txBody>
          <a:bodyPr wrap="square" lIns="91436" tIns="89996" rIns="91436" bIns="89996" rtlCol="0">
            <a:spAutoFit/>
          </a:bodyPr>
          <a:lstStyle/>
          <a:p>
            <a:pPr algn="ctr" defTabSz="914354">
              <a:spcBef>
                <a:spcPts val="600"/>
              </a:spcBef>
              <a:spcAft>
                <a:spcPts val="300"/>
              </a:spcAft>
            </a:pPr>
            <a:r>
              <a:rPr lang="en-US" sz="1100" dirty="0">
                <a:solidFill>
                  <a:srgbClr val="000000"/>
                </a:solidFill>
                <a:latin typeface="Calibri Light" panose="020F0302020204030204"/>
              </a:rPr>
              <a:t>***</a:t>
            </a:r>
          </a:p>
        </p:txBody>
      </p:sp>
      <p:sp>
        <p:nvSpPr>
          <p:cNvPr id="17" name="TextBox 16"/>
          <p:cNvSpPr txBox="1"/>
          <p:nvPr/>
        </p:nvSpPr>
        <p:spPr>
          <a:xfrm>
            <a:off x="4876800" y="4953001"/>
            <a:ext cx="609600" cy="351035"/>
          </a:xfrm>
          <a:prstGeom prst="rect">
            <a:avLst/>
          </a:prstGeom>
          <a:noFill/>
        </p:spPr>
        <p:txBody>
          <a:bodyPr wrap="square" lIns="91436" tIns="89996" rIns="91436" bIns="89996" rtlCol="0">
            <a:spAutoFit/>
          </a:bodyPr>
          <a:lstStyle/>
          <a:p>
            <a:pPr algn="ctr" defTabSz="914354">
              <a:spcBef>
                <a:spcPts val="600"/>
              </a:spcBef>
              <a:spcAft>
                <a:spcPts val="300"/>
              </a:spcAft>
            </a:pPr>
            <a:r>
              <a:rPr lang="en-US" sz="1100" dirty="0">
                <a:solidFill>
                  <a:srgbClr val="000000"/>
                </a:solidFill>
                <a:latin typeface="Calibri Light" panose="020F0302020204030204"/>
              </a:rPr>
              <a:t>***</a:t>
            </a:r>
          </a:p>
        </p:txBody>
      </p:sp>
      <p:sp>
        <p:nvSpPr>
          <p:cNvPr id="18" name="TextBox 17"/>
          <p:cNvSpPr txBox="1"/>
          <p:nvPr/>
        </p:nvSpPr>
        <p:spPr>
          <a:xfrm>
            <a:off x="6438902" y="4701285"/>
            <a:ext cx="723900" cy="351035"/>
          </a:xfrm>
          <a:prstGeom prst="rect">
            <a:avLst/>
          </a:prstGeom>
          <a:noFill/>
        </p:spPr>
        <p:txBody>
          <a:bodyPr wrap="square" lIns="91436" tIns="89996" rIns="91436" bIns="89996" rtlCol="0">
            <a:spAutoFit/>
          </a:bodyPr>
          <a:lstStyle/>
          <a:p>
            <a:pPr algn="ctr" defTabSz="914354">
              <a:spcBef>
                <a:spcPts val="600"/>
              </a:spcBef>
              <a:spcAft>
                <a:spcPts val="300"/>
              </a:spcAft>
            </a:pPr>
            <a:r>
              <a:rPr lang="en-US" sz="1100" dirty="0">
                <a:solidFill>
                  <a:srgbClr val="000000"/>
                </a:solidFill>
                <a:latin typeface="Calibri Light" panose="020F0302020204030204"/>
              </a:rPr>
              <a:t>***</a:t>
            </a:r>
          </a:p>
        </p:txBody>
      </p:sp>
      <p:sp>
        <p:nvSpPr>
          <p:cNvPr id="19" name="TextBox 18"/>
          <p:cNvSpPr txBox="1"/>
          <p:nvPr/>
        </p:nvSpPr>
        <p:spPr>
          <a:xfrm>
            <a:off x="8153400" y="4419601"/>
            <a:ext cx="533400" cy="351035"/>
          </a:xfrm>
          <a:prstGeom prst="rect">
            <a:avLst/>
          </a:prstGeom>
          <a:noFill/>
        </p:spPr>
        <p:txBody>
          <a:bodyPr wrap="square" lIns="91436" tIns="89996" rIns="91436" bIns="89996" rtlCol="0">
            <a:spAutoFit/>
          </a:bodyPr>
          <a:lstStyle/>
          <a:p>
            <a:pPr algn="ctr" defTabSz="914354">
              <a:spcBef>
                <a:spcPts val="600"/>
              </a:spcBef>
              <a:spcAft>
                <a:spcPts val="300"/>
              </a:spcAft>
            </a:pPr>
            <a:r>
              <a:rPr lang="en-US" sz="1100" dirty="0">
                <a:solidFill>
                  <a:srgbClr val="000000"/>
                </a:solidFill>
                <a:latin typeface="Calibri Light" panose="020F0302020204030204"/>
              </a:rPr>
              <a:t>*</a:t>
            </a:r>
          </a:p>
        </p:txBody>
      </p:sp>
      <p:sp>
        <p:nvSpPr>
          <p:cNvPr id="8" name="TextBox 7"/>
          <p:cNvSpPr txBox="1"/>
          <p:nvPr/>
        </p:nvSpPr>
        <p:spPr>
          <a:xfrm>
            <a:off x="838200" y="1135331"/>
            <a:ext cx="10515600" cy="442375"/>
          </a:xfrm>
          <a:prstGeom prst="rect">
            <a:avLst/>
          </a:prstGeom>
          <a:solidFill>
            <a:schemeClr val="accent1"/>
          </a:solidFill>
          <a:effectLst/>
        </p:spPr>
        <p:txBody>
          <a:bodyPr wrap="square" lIns="91436" tIns="89996" rIns="91436" bIns="89996" rtlCol="0" anchor="ctr">
            <a:noAutofit/>
          </a:bodyPr>
          <a:lstStyle/>
          <a:p>
            <a:pPr defTabSz="914354">
              <a:spcBef>
                <a:spcPts val="600"/>
              </a:spcBef>
              <a:spcAft>
                <a:spcPts val="300"/>
              </a:spcAft>
            </a:pPr>
            <a:r>
              <a:rPr lang="en-US" sz="1500" b="1" dirty="0">
                <a:solidFill>
                  <a:srgbClr val="FFFFFF"/>
                </a:solidFill>
                <a:latin typeface="Calibri Light" panose="020F0302020204030204"/>
              </a:rPr>
              <a:t>Relationship between clinical variables (motivation, </a:t>
            </a:r>
            <a:r>
              <a:rPr lang="en-US" sz="1500" b="1" dirty="0" err="1">
                <a:solidFill>
                  <a:srgbClr val="FFFFFF"/>
                </a:solidFill>
                <a:latin typeface="Calibri Light" panose="020F0302020204030204"/>
              </a:rPr>
              <a:t>neurocognition</a:t>
            </a:r>
            <a:r>
              <a:rPr lang="en-US" sz="1500" b="1" dirty="0">
                <a:solidFill>
                  <a:srgbClr val="FFFFFF"/>
                </a:solidFill>
                <a:latin typeface="Calibri Light" panose="020F0302020204030204"/>
              </a:rPr>
              <a:t>, social </a:t>
            </a:r>
            <a:r>
              <a:rPr lang="en-US" sz="1500" b="1" dirty="0" err="1">
                <a:solidFill>
                  <a:srgbClr val="FFFFFF"/>
                </a:solidFill>
                <a:latin typeface="Calibri Light" panose="020F0302020204030204"/>
              </a:rPr>
              <a:t>amotivation</a:t>
            </a:r>
            <a:r>
              <a:rPr lang="en-US" sz="1500" b="1" dirty="0">
                <a:solidFill>
                  <a:srgbClr val="FFFFFF"/>
                </a:solidFill>
                <a:latin typeface="Calibri Light" panose="020F0302020204030204"/>
              </a:rPr>
              <a:t>) and measures of functional status</a:t>
            </a:r>
          </a:p>
        </p:txBody>
      </p:sp>
      <p:sp>
        <p:nvSpPr>
          <p:cNvPr id="10" name="Rectangle 9"/>
          <p:cNvSpPr/>
          <p:nvPr/>
        </p:nvSpPr>
        <p:spPr>
          <a:xfrm>
            <a:off x="1524000" y="5855734"/>
            <a:ext cx="9372600" cy="430885"/>
          </a:xfrm>
          <a:prstGeom prst="rect">
            <a:avLst/>
          </a:prstGeom>
        </p:spPr>
        <p:txBody>
          <a:bodyPr wrap="square" lIns="91436" tIns="45718" rIns="91436" bIns="45718">
            <a:spAutoFit/>
          </a:bodyPr>
          <a:lstStyle/>
          <a:p>
            <a:pPr defTabSz="914354"/>
            <a:r>
              <a:rPr lang="en-US" sz="1100" dirty="0">
                <a:solidFill>
                  <a:srgbClr val="000000"/>
                </a:solidFill>
                <a:latin typeface="Calibri Light" panose="020F0302020204030204"/>
              </a:rPr>
              <a:t>Reported correlations are statistically significant at the *p&lt;0.05, **p&lt;0.01 or ***p&lt;0.001 level. †Spearman’s rank-order correlation coefficients. Study sample size (n) =166.</a:t>
            </a:r>
          </a:p>
        </p:txBody>
      </p:sp>
    </p:spTree>
    <p:extLst>
      <p:ext uri="{BB962C8B-B14F-4D97-AF65-F5344CB8AC3E}">
        <p14:creationId xmlns:p14="http://schemas.microsoft.com/office/powerpoint/2010/main" val="4234084365"/>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632"/>
            <a:ext cx="10515600" cy="524783"/>
          </a:xfrm>
        </p:spPr>
        <p:txBody>
          <a:bodyPr>
            <a:noAutofit/>
          </a:bodyPr>
          <a:lstStyle/>
          <a:p>
            <a:r>
              <a:rPr lang="en-US" dirty="0" smtClean="0"/>
              <a:t>Current treatment guidelines include optimizing functioning and quality of life as important treatment goals</a:t>
            </a:r>
            <a:endParaRPr lang="en-US" dirty="0"/>
          </a:p>
        </p:txBody>
      </p:sp>
      <p:sp>
        <p:nvSpPr>
          <p:cNvPr id="9" name="Text Placeholder 8"/>
          <p:cNvSpPr>
            <a:spLocks noGrp="1"/>
          </p:cNvSpPr>
          <p:nvPr>
            <p:ph type="body" sz="quarter" idx="13"/>
          </p:nvPr>
        </p:nvSpPr>
        <p:spPr>
          <a:xfrm>
            <a:off x="838201" y="6242838"/>
            <a:ext cx="5607051" cy="359073"/>
          </a:xfrm>
        </p:spPr>
        <p:txBody>
          <a:bodyPr anchor="b" anchorCtr="0"/>
          <a:lstStyle/>
          <a:p>
            <a:r>
              <a:rPr lang="en-US" dirty="0" smtClean="0">
                <a:solidFill>
                  <a:schemeClr val="tx2"/>
                </a:solidFill>
              </a:rPr>
              <a:t>1. Hasan A, et al. </a:t>
            </a:r>
            <a:r>
              <a:rPr lang="en-US" i="1" dirty="0" smtClean="0">
                <a:solidFill>
                  <a:schemeClr val="tx2"/>
                </a:solidFill>
              </a:rPr>
              <a:t>World J </a:t>
            </a:r>
            <a:r>
              <a:rPr lang="en-US" i="1" dirty="0" err="1" smtClean="0">
                <a:solidFill>
                  <a:schemeClr val="tx2"/>
                </a:solidFill>
              </a:rPr>
              <a:t>Biol</a:t>
            </a:r>
            <a:r>
              <a:rPr lang="en-US" i="1" dirty="0" smtClean="0">
                <a:solidFill>
                  <a:schemeClr val="tx2"/>
                </a:solidFill>
              </a:rPr>
              <a:t> Psychiatry</a:t>
            </a:r>
            <a:r>
              <a:rPr lang="en-US" dirty="0" smtClean="0">
                <a:solidFill>
                  <a:schemeClr val="tx2"/>
                </a:solidFill>
              </a:rPr>
              <a:t>. 2013;14(1):2–44 [WFSBP guidelines].</a:t>
            </a:r>
          </a:p>
          <a:p>
            <a:r>
              <a:rPr lang="en-US" dirty="0" smtClean="0">
                <a:solidFill>
                  <a:schemeClr val="tx2"/>
                </a:solidFill>
              </a:rPr>
              <a:t>2. Lehman AF, et al. [APA Practice Guidelines] 2010. </a:t>
            </a:r>
            <a:endParaRPr lang="en-US" dirty="0">
              <a:solidFill>
                <a:schemeClr val="tx2"/>
              </a:solidFill>
            </a:endParaRPr>
          </a:p>
        </p:txBody>
      </p:sp>
      <p:grpSp>
        <p:nvGrpSpPr>
          <p:cNvPr id="5" name="Group 4"/>
          <p:cNvGrpSpPr/>
          <p:nvPr/>
        </p:nvGrpSpPr>
        <p:grpSpPr>
          <a:xfrm>
            <a:off x="1896138" y="1493522"/>
            <a:ext cx="8321311" cy="567071"/>
            <a:chOff x="365490" y="1524000"/>
            <a:chExt cx="8321310" cy="567070"/>
          </a:xfrm>
          <a:effectLst/>
        </p:grpSpPr>
        <p:sp>
          <p:nvSpPr>
            <p:cNvPr id="11" name="Rectangle 10"/>
            <p:cNvSpPr/>
            <p:nvPr/>
          </p:nvSpPr>
          <p:spPr>
            <a:xfrm>
              <a:off x="786808" y="1524000"/>
              <a:ext cx="7899992" cy="567070"/>
            </a:xfrm>
            <a:prstGeom prst="rect">
              <a:avLst/>
            </a:prstGeom>
            <a:solidFill>
              <a:schemeClr val="accent2">
                <a:lumMod val="20000"/>
                <a:lumOff val="8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noAutofit/>
            </a:bodyPr>
            <a:lstStyle/>
            <a:p>
              <a:pPr marL="361934" defTabSz="914354">
                <a:spcBef>
                  <a:spcPts val="600"/>
                </a:spcBef>
                <a:spcAft>
                  <a:spcPts val="300"/>
                </a:spcAft>
              </a:pPr>
              <a:r>
                <a:rPr lang="en-US" sz="1400" b="1" dirty="0">
                  <a:solidFill>
                    <a:schemeClr val="tx2"/>
                  </a:solidFill>
                  <a:latin typeface="Arial" charset="0"/>
                  <a:ea typeface="Arial" charset="0"/>
                  <a:cs typeface="Arial" charset="0"/>
                </a:rPr>
                <a:t>Reduce</a:t>
              </a:r>
              <a:r>
                <a:rPr lang="en-US" sz="1400" dirty="0">
                  <a:solidFill>
                    <a:schemeClr val="tx2"/>
                  </a:solidFill>
                  <a:latin typeface="Arial" charset="0"/>
                  <a:ea typeface="Arial" charset="0"/>
                  <a:cs typeface="Arial" charset="0"/>
                </a:rPr>
                <a:t> or </a:t>
              </a:r>
              <a:r>
                <a:rPr lang="en-US" sz="1400" b="1" dirty="0">
                  <a:solidFill>
                    <a:schemeClr val="tx2"/>
                  </a:solidFill>
                  <a:latin typeface="Arial" charset="0"/>
                  <a:ea typeface="Arial" charset="0"/>
                  <a:cs typeface="Arial" charset="0"/>
                </a:rPr>
                <a:t>eliminate</a:t>
              </a:r>
              <a:r>
                <a:rPr lang="en-US" sz="1400" dirty="0">
                  <a:solidFill>
                    <a:schemeClr val="tx2"/>
                  </a:solidFill>
                  <a:latin typeface="Arial" charset="0"/>
                  <a:ea typeface="Arial" charset="0"/>
                  <a:cs typeface="Arial" charset="0"/>
                </a:rPr>
                <a:t> symptoms, ensuring symptom remission or </a:t>
              </a:r>
              <a:br>
                <a:rPr lang="en-US" sz="1400" dirty="0">
                  <a:solidFill>
                    <a:schemeClr val="tx2"/>
                  </a:solidFill>
                  <a:latin typeface="Arial" charset="0"/>
                  <a:ea typeface="Arial" charset="0"/>
                  <a:cs typeface="Arial" charset="0"/>
                </a:rPr>
              </a:br>
              <a:r>
                <a:rPr lang="en-US" sz="1400" dirty="0">
                  <a:solidFill>
                    <a:schemeClr val="tx2"/>
                  </a:solidFill>
                  <a:latin typeface="Arial" charset="0"/>
                  <a:ea typeface="Arial" charset="0"/>
                  <a:cs typeface="Arial" charset="0"/>
                </a:rPr>
                <a:t>control is </a:t>
              </a:r>
              <a:r>
                <a:rPr lang="en-US" sz="1400" dirty="0" err="1">
                  <a:solidFill>
                    <a:schemeClr val="tx2"/>
                  </a:solidFill>
                  <a:latin typeface="Arial" charset="0"/>
                  <a:ea typeface="Arial" charset="0"/>
                  <a:cs typeface="Arial" charset="0"/>
                </a:rPr>
                <a:t>maintained</a:t>
              </a:r>
              <a:r>
                <a:rPr lang="en-US" sz="1400" baseline="30000" dirty="0" err="1">
                  <a:solidFill>
                    <a:schemeClr val="tx2"/>
                  </a:solidFill>
                  <a:latin typeface="Arial" charset="0"/>
                  <a:ea typeface="Arial" charset="0"/>
                  <a:cs typeface="Arial" charset="0"/>
                </a:rPr>
                <a:t>1</a:t>
              </a:r>
              <a:endParaRPr lang="en-US" sz="1400" baseline="30000" dirty="0">
                <a:solidFill>
                  <a:schemeClr val="tx2"/>
                </a:solidFill>
                <a:latin typeface="Arial" charset="0"/>
                <a:ea typeface="Arial" charset="0"/>
                <a:cs typeface="Arial" charset="0"/>
              </a:endParaRPr>
            </a:p>
          </p:txBody>
        </p:sp>
        <p:sp>
          <p:nvSpPr>
            <p:cNvPr id="3" name="Oval 2"/>
            <p:cNvSpPr/>
            <p:nvPr/>
          </p:nvSpPr>
          <p:spPr>
            <a:xfrm>
              <a:off x="365490" y="1524000"/>
              <a:ext cx="567070" cy="567070"/>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noAutofit/>
            </a:bodyPr>
            <a:lstStyle/>
            <a:p>
              <a:pPr algn="ctr" defTabSz="914354">
                <a:spcBef>
                  <a:spcPts val="600"/>
                </a:spcBef>
                <a:spcAft>
                  <a:spcPts val="300"/>
                </a:spcAft>
              </a:pPr>
              <a:r>
                <a:rPr lang="en-US" sz="3600" b="1" dirty="0">
                  <a:solidFill>
                    <a:srgbClr val="FFFFFF"/>
                  </a:solidFill>
                  <a:latin typeface="Arial" charset="0"/>
                  <a:ea typeface="Arial" charset="0"/>
                  <a:cs typeface="Arial" charset="0"/>
                </a:rPr>
                <a:t>1</a:t>
              </a:r>
            </a:p>
          </p:txBody>
        </p:sp>
      </p:grpSp>
      <p:sp>
        <p:nvSpPr>
          <p:cNvPr id="20" name="Rectangle 19"/>
          <p:cNvSpPr/>
          <p:nvPr/>
        </p:nvSpPr>
        <p:spPr>
          <a:xfrm>
            <a:off x="2317453" y="2410473"/>
            <a:ext cx="7899992" cy="491089"/>
          </a:xfrm>
          <a:prstGeom prst="rect">
            <a:avLst/>
          </a:prstGeom>
          <a:solidFill>
            <a:schemeClr val="accent2">
              <a:lumMod val="20000"/>
              <a:lumOff val="8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89996" tIns="89996" rIns="89996" bIns="89996" rtlCol="0" anchor="ctr">
            <a:noAutofit/>
          </a:bodyPr>
          <a:lstStyle/>
          <a:p>
            <a:pPr marL="361934" defTabSz="914354">
              <a:spcBef>
                <a:spcPts val="600"/>
              </a:spcBef>
              <a:spcAft>
                <a:spcPts val="300"/>
              </a:spcAft>
            </a:pPr>
            <a:r>
              <a:rPr lang="en-US" sz="1900" b="1" dirty="0" err="1">
                <a:solidFill>
                  <a:srgbClr val="44546A"/>
                </a:solidFill>
                <a:latin typeface="Calibri Light" panose="020F0302020204030204"/>
              </a:rPr>
              <a:t>Maximise</a:t>
            </a:r>
            <a:r>
              <a:rPr lang="en-US" sz="1900" dirty="0">
                <a:solidFill>
                  <a:srgbClr val="44546A"/>
                </a:solidFill>
                <a:latin typeface="Calibri Light" panose="020F0302020204030204"/>
              </a:rPr>
              <a:t> quality of life and adaptive </a:t>
            </a:r>
            <a:r>
              <a:rPr lang="en-US" sz="1900" dirty="0" err="1">
                <a:solidFill>
                  <a:srgbClr val="44546A"/>
                </a:solidFill>
                <a:latin typeface="Calibri Light" panose="020F0302020204030204"/>
              </a:rPr>
              <a:t>functioning</a:t>
            </a:r>
            <a:r>
              <a:rPr lang="en-US" sz="1900" baseline="30000" dirty="0" err="1">
                <a:solidFill>
                  <a:srgbClr val="44546A"/>
                </a:solidFill>
                <a:latin typeface="Calibri Light" panose="020F0302020204030204"/>
              </a:rPr>
              <a:t>1,2</a:t>
            </a:r>
            <a:r>
              <a:rPr lang="en-US" sz="1900" dirty="0">
                <a:solidFill>
                  <a:srgbClr val="44546A"/>
                </a:solidFill>
                <a:latin typeface="Calibri Light" panose="020F0302020204030204"/>
              </a:rPr>
              <a:t> </a:t>
            </a:r>
          </a:p>
        </p:txBody>
      </p:sp>
      <p:grpSp>
        <p:nvGrpSpPr>
          <p:cNvPr id="7" name="Group 6"/>
          <p:cNvGrpSpPr/>
          <p:nvPr/>
        </p:nvGrpSpPr>
        <p:grpSpPr>
          <a:xfrm>
            <a:off x="1896138" y="4157973"/>
            <a:ext cx="8321311" cy="567071"/>
            <a:chOff x="365490" y="4233530"/>
            <a:chExt cx="8321310" cy="567070"/>
          </a:xfrm>
          <a:effectLst/>
        </p:grpSpPr>
        <p:sp>
          <p:nvSpPr>
            <p:cNvPr id="22" name="Rectangle 21"/>
            <p:cNvSpPr/>
            <p:nvPr/>
          </p:nvSpPr>
          <p:spPr>
            <a:xfrm>
              <a:off x="786808" y="4273722"/>
              <a:ext cx="7899992" cy="519887"/>
            </a:xfrm>
            <a:prstGeom prst="rect">
              <a:avLst/>
            </a:prstGeom>
            <a:solidFill>
              <a:schemeClr val="accent2">
                <a:lumMod val="20000"/>
                <a:lumOff val="8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noAutofit/>
            </a:bodyPr>
            <a:lstStyle/>
            <a:p>
              <a:pPr marL="361934" defTabSz="914354">
                <a:spcBef>
                  <a:spcPts val="600"/>
                </a:spcBef>
                <a:spcAft>
                  <a:spcPts val="300"/>
                </a:spcAft>
              </a:pPr>
              <a:r>
                <a:rPr lang="en-US" sz="1400" b="1" dirty="0">
                  <a:solidFill>
                    <a:schemeClr val="tx2"/>
                  </a:solidFill>
                  <a:latin typeface="Arial" charset="0"/>
                  <a:ea typeface="Arial" charset="0"/>
                  <a:cs typeface="Arial" charset="0"/>
                </a:rPr>
                <a:t>Monitor </a:t>
              </a:r>
              <a:r>
                <a:rPr lang="en-US" sz="1400" dirty="0">
                  <a:solidFill>
                    <a:schemeClr val="tx2"/>
                  </a:solidFill>
                  <a:latin typeface="Arial" charset="0"/>
                  <a:ea typeface="Arial" charset="0"/>
                  <a:cs typeface="Arial" charset="0"/>
                </a:rPr>
                <a:t>for adverse treatment </a:t>
              </a:r>
              <a:r>
                <a:rPr lang="en-US" sz="1400" dirty="0" err="1">
                  <a:solidFill>
                    <a:schemeClr val="tx2"/>
                  </a:solidFill>
                  <a:latin typeface="Arial" charset="0"/>
                  <a:ea typeface="Arial" charset="0"/>
                  <a:cs typeface="Arial" charset="0"/>
                </a:rPr>
                <a:t>effects</a:t>
              </a:r>
              <a:r>
                <a:rPr lang="en-US" sz="1400" baseline="30000" dirty="0" err="1">
                  <a:solidFill>
                    <a:schemeClr val="tx2"/>
                  </a:solidFill>
                  <a:latin typeface="Arial" charset="0"/>
                  <a:ea typeface="Arial" charset="0"/>
                  <a:cs typeface="Arial" charset="0"/>
                </a:rPr>
                <a:t>1</a:t>
              </a:r>
              <a:endParaRPr lang="en-US" sz="1400" dirty="0">
                <a:solidFill>
                  <a:schemeClr val="tx2"/>
                </a:solidFill>
                <a:latin typeface="Arial" charset="0"/>
                <a:ea typeface="Arial" charset="0"/>
                <a:cs typeface="Arial" charset="0"/>
              </a:endParaRPr>
            </a:p>
          </p:txBody>
        </p:sp>
        <p:sp>
          <p:nvSpPr>
            <p:cNvPr id="23" name="Oval 22"/>
            <p:cNvSpPr/>
            <p:nvPr/>
          </p:nvSpPr>
          <p:spPr>
            <a:xfrm>
              <a:off x="365490" y="4233530"/>
              <a:ext cx="567070" cy="567070"/>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noAutofit/>
            </a:bodyPr>
            <a:lstStyle/>
            <a:p>
              <a:pPr algn="ctr" defTabSz="914354">
                <a:spcBef>
                  <a:spcPts val="600"/>
                </a:spcBef>
                <a:spcAft>
                  <a:spcPts val="300"/>
                </a:spcAft>
              </a:pPr>
              <a:r>
                <a:rPr lang="en-US" sz="3600" b="1" dirty="0">
                  <a:solidFill>
                    <a:srgbClr val="FFFFFF"/>
                  </a:solidFill>
                  <a:latin typeface="Arial" charset="0"/>
                  <a:ea typeface="Arial" charset="0"/>
                  <a:cs typeface="Arial" charset="0"/>
                </a:rPr>
                <a:t>4</a:t>
              </a:r>
            </a:p>
          </p:txBody>
        </p:sp>
      </p:grpSp>
      <p:grpSp>
        <p:nvGrpSpPr>
          <p:cNvPr id="6" name="Group 5"/>
          <p:cNvGrpSpPr/>
          <p:nvPr/>
        </p:nvGrpSpPr>
        <p:grpSpPr>
          <a:xfrm>
            <a:off x="1896138" y="5041251"/>
            <a:ext cx="8321311" cy="567071"/>
            <a:chOff x="365490" y="5071730"/>
            <a:chExt cx="8321310" cy="567070"/>
          </a:xfrm>
          <a:effectLst/>
        </p:grpSpPr>
        <p:sp>
          <p:nvSpPr>
            <p:cNvPr id="21" name="Rectangle 20"/>
            <p:cNvSpPr/>
            <p:nvPr/>
          </p:nvSpPr>
          <p:spPr>
            <a:xfrm>
              <a:off x="786808" y="5111922"/>
              <a:ext cx="7899992" cy="475805"/>
            </a:xfrm>
            <a:prstGeom prst="rect">
              <a:avLst/>
            </a:prstGeom>
            <a:solidFill>
              <a:schemeClr val="accent2">
                <a:lumMod val="20000"/>
                <a:lumOff val="8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noAutofit/>
            </a:bodyPr>
            <a:lstStyle/>
            <a:p>
              <a:pPr marL="361934" defTabSz="914354">
                <a:spcBef>
                  <a:spcPts val="600"/>
                </a:spcBef>
                <a:spcAft>
                  <a:spcPts val="300"/>
                </a:spcAft>
              </a:pPr>
              <a:r>
                <a:rPr lang="en-US" sz="1400" b="1" dirty="0">
                  <a:solidFill>
                    <a:schemeClr val="tx2"/>
                  </a:solidFill>
                  <a:latin typeface="Arial" charset="0"/>
                  <a:ea typeface="Arial" charset="0"/>
                  <a:cs typeface="Arial" charset="0"/>
                </a:rPr>
                <a:t>Prevent </a:t>
              </a:r>
              <a:r>
                <a:rPr lang="en-US" sz="1400" dirty="0">
                  <a:solidFill>
                    <a:schemeClr val="tx2"/>
                  </a:solidFill>
                  <a:latin typeface="Arial" charset="0"/>
                  <a:ea typeface="Arial" charset="0"/>
                  <a:cs typeface="Arial" charset="0"/>
                </a:rPr>
                <a:t>relapse from </a:t>
              </a:r>
              <a:r>
                <a:rPr lang="en-US" sz="1400" dirty="0" err="1">
                  <a:solidFill>
                    <a:schemeClr val="tx2"/>
                  </a:solidFill>
                  <a:latin typeface="Arial" charset="0"/>
                  <a:ea typeface="Arial" charset="0"/>
                  <a:cs typeface="Arial" charset="0"/>
                </a:rPr>
                <a:t>occurring</a:t>
              </a:r>
              <a:r>
                <a:rPr lang="en-US" sz="1400" baseline="30000" dirty="0" err="1">
                  <a:solidFill>
                    <a:schemeClr val="tx2"/>
                  </a:solidFill>
                  <a:latin typeface="Arial" charset="0"/>
                  <a:ea typeface="Arial" charset="0"/>
                  <a:cs typeface="Arial" charset="0"/>
                </a:rPr>
                <a:t>1</a:t>
              </a:r>
              <a:r>
                <a:rPr lang="en-US" sz="1400" dirty="0">
                  <a:solidFill>
                    <a:schemeClr val="tx2"/>
                  </a:solidFill>
                  <a:latin typeface="Arial" charset="0"/>
                  <a:ea typeface="Arial" charset="0"/>
                  <a:cs typeface="Arial" charset="0"/>
                </a:rPr>
                <a:t> </a:t>
              </a:r>
            </a:p>
          </p:txBody>
        </p:sp>
        <p:sp>
          <p:nvSpPr>
            <p:cNvPr id="24" name="Oval 23"/>
            <p:cNvSpPr/>
            <p:nvPr/>
          </p:nvSpPr>
          <p:spPr>
            <a:xfrm>
              <a:off x="365490" y="5071730"/>
              <a:ext cx="567070" cy="567070"/>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noAutofit/>
            </a:bodyPr>
            <a:lstStyle/>
            <a:p>
              <a:pPr algn="ctr" defTabSz="914354">
                <a:spcBef>
                  <a:spcPts val="600"/>
                </a:spcBef>
                <a:spcAft>
                  <a:spcPts val="300"/>
                </a:spcAft>
              </a:pPr>
              <a:r>
                <a:rPr lang="en-US" sz="3600" b="1" smtClean="0">
                  <a:solidFill>
                    <a:srgbClr val="FFFFFF"/>
                  </a:solidFill>
                  <a:latin typeface="Arial" charset="0"/>
                  <a:ea typeface="Arial" charset="0"/>
                  <a:cs typeface="Arial" charset="0"/>
                </a:rPr>
                <a:t>5</a:t>
              </a:r>
              <a:endParaRPr lang="en-US" sz="3600" b="1" dirty="0">
                <a:solidFill>
                  <a:srgbClr val="FFFFFF"/>
                </a:solidFill>
                <a:latin typeface="Arial" charset="0"/>
                <a:ea typeface="Arial" charset="0"/>
                <a:cs typeface="Arial" charset="0"/>
              </a:endParaRPr>
            </a:p>
          </p:txBody>
        </p:sp>
      </p:grpSp>
      <p:sp>
        <p:nvSpPr>
          <p:cNvPr id="27" name="Rectangle 26"/>
          <p:cNvSpPr/>
          <p:nvPr/>
        </p:nvSpPr>
        <p:spPr>
          <a:xfrm>
            <a:off x="2317456" y="2410472"/>
            <a:ext cx="7899993" cy="491090"/>
          </a:xfrm>
          <a:prstGeom prst="rect">
            <a:avLst/>
          </a:prstGeom>
          <a:solidFill>
            <a:schemeClr val="accent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noAutofit/>
          </a:bodyPr>
          <a:lstStyle/>
          <a:p>
            <a:pPr marL="361934" defTabSz="914354">
              <a:spcBef>
                <a:spcPts val="600"/>
              </a:spcBef>
              <a:spcAft>
                <a:spcPts val="300"/>
              </a:spcAft>
            </a:pPr>
            <a:r>
              <a:rPr lang="en-US" sz="1500" b="1" dirty="0">
                <a:solidFill>
                  <a:schemeClr val="bg1"/>
                </a:solidFill>
                <a:latin typeface="Arial" charset="0"/>
                <a:ea typeface="Arial" charset="0"/>
                <a:cs typeface="Arial" charset="0"/>
              </a:rPr>
              <a:t>Maximize</a:t>
            </a:r>
            <a:r>
              <a:rPr lang="en-US" sz="1500" dirty="0">
                <a:solidFill>
                  <a:schemeClr val="bg1"/>
                </a:solidFill>
                <a:latin typeface="Arial" charset="0"/>
                <a:ea typeface="Arial" charset="0"/>
                <a:cs typeface="Arial" charset="0"/>
              </a:rPr>
              <a:t> quality of life and adaptive functioning</a:t>
            </a:r>
            <a:r>
              <a:rPr lang="en-US" sz="1500" baseline="30000" dirty="0">
                <a:solidFill>
                  <a:schemeClr val="bg1"/>
                </a:solidFill>
                <a:latin typeface="Arial" charset="0"/>
                <a:ea typeface="Arial" charset="0"/>
                <a:cs typeface="Arial" charset="0"/>
              </a:rPr>
              <a:t>1,2</a:t>
            </a:r>
            <a:r>
              <a:rPr lang="en-US" sz="1500" dirty="0">
                <a:solidFill>
                  <a:schemeClr val="bg1"/>
                </a:solidFill>
                <a:latin typeface="Arial" charset="0"/>
                <a:ea typeface="Arial" charset="0"/>
                <a:cs typeface="Arial" charset="0"/>
              </a:rPr>
              <a:t> </a:t>
            </a:r>
          </a:p>
        </p:txBody>
      </p:sp>
      <p:grpSp>
        <p:nvGrpSpPr>
          <p:cNvPr id="30" name="Group 29"/>
          <p:cNvGrpSpPr/>
          <p:nvPr/>
        </p:nvGrpSpPr>
        <p:grpSpPr>
          <a:xfrm>
            <a:off x="1882845" y="3246120"/>
            <a:ext cx="8334603" cy="595643"/>
            <a:chOff x="376565" y="3428999"/>
            <a:chExt cx="8334602" cy="595642"/>
          </a:xfrm>
          <a:effectLst/>
        </p:grpSpPr>
        <p:sp>
          <p:nvSpPr>
            <p:cNvPr id="31" name="Rectangle 30"/>
            <p:cNvSpPr/>
            <p:nvPr/>
          </p:nvSpPr>
          <p:spPr>
            <a:xfrm>
              <a:off x="811175" y="3428999"/>
              <a:ext cx="7899992" cy="587395"/>
            </a:xfrm>
            <a:prstGeom prst="rect">
              <a:avLst/>
            </a:prstGeom>
            <a:solidFill>
              <a:schemeClr val="accent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noAutofit/>
            </a:bodyPr>
            <a:lstStyle/>
            <a:p>
              <a:pPr marL="361934" defTabSz="914354">
                <a:spcBef>
                  <a:spcPts val="600"/>
                </a:spcBef>
                <a:spcAft>
                  <a:spcPts val="300"/>
                </a:spcAft>
              </a:pPr>
              <a:r>
                <a:rPr lang="en-US" sz="1500" b="1" dirty="0">
                  <a:solidFill>
                    <a:schemeClr val="bg1"/>
                  </a:solidFill>
                  <a:latin typeface="Arial" charset="0"/>
                  <a:ea typeface="Arial" charset="0"/>
                  <a:cs typeface="Arial" charset="0"/>
                </a:rPr>
                <a:t>Promote</a:t>
              </a:r>
              <a:r>
                <a:rPr lang="en-US" sz="1500" dirty="0">
                  <a:solidFill>
                    <a:schemeClr val="bg1"/>
                  </a:solidFill>
                  <a:latin typeface="Arial" charset="0"/>
                  <a:ea typeface="Arial" charset="0"/>
                  <a:cs typeface="Arial" charset="0"/>
                </a:rPr>
                <a:t> and </a:t>
              </a:r>
              <a:r>
                <a:rPr lang="en-US" sz="1500" b="1" dirty="0">
                  <a:solidFill>
                    <a:schemeClr val="bg1"/>
                  </a:solidFill>
                  <a:latin typeface="Arial" charset="0"/>
                  <a:ea typeface="Arial" charset="0"/>
                  <a:cs typeface="Arial" charset="0"/>
                </a:rPr>
                <a:t>maintain</a:t>
              </a:r>
              <a:r>
                <a:rPr lang="en-US" sz="1500" dirty="0">
                  <a:solidFill>
                    <a:schemeClr val="bg1"/>
                  </a:solidFill>
                  <a:latin typeface="Arial" charset="0"/>
                  <a:ea typeface="Arial" charset="0"/>
                  <a:cs typeface="Arial" charset="0"/>
                </a:rPr>
                <a:t> recovery from the debilitating effects of the illness </a:t>
              </a:r>
              <a:br>
                <a:rPr lang="en-US" sz="1500" dirty="0">
                  <a:solidFill>
                    <a:schemeClr val="bg1"/>
                  </a:solidFill>
                  <a:latin typeface="Arial" charset="0"/>
                  <a:ea typeface="Arial" charset="0"/>
                  <a:cs typeface="Arial" charset="0"/>
                </a:rPr>
              </a:br>
              <a:r>
                <a:rPr lang="en-US" sz="1500" dirty="0">
                  <a:solidFill>
                    <a:schemeClr val="bg1"/>
                  </a:solidFill>
                  <a:latin typeface="Arial" charset="0"/>
                  <a:ea typeface="Arial" charset="0"/>
                  <a:cs typeface="Arial" charset="0"/>
                </a:rPr>
                <a:t>to the maximum extent </a:t>
              </a:r>
              <a:r>
                <a:rPr lang="en-US" sz="1500" dirty="0" err="1">
                  <a:solidFill>
                    <a:schemeClr val="bg1"/>
                  </a:solidFill>
                  <a:latin typeface="Arial" charset="0"/>
                  <a:ea typeface="Arial" charset="0"/>
                  <a:cs typeface="Arial" charset="0"/>
                </a:rPr>
                <a:t>possible</a:t>
              </a:r>
              <a:r>
                <a:rPr lang="en-US" sz="1500" baseline="30000" dirty="0" err="1">
                  <a:solidFill>
                    <a:schemeClr val="bg1"/>
                  </a:solidFill>
                  <a:latin typeface="Arial" charset="0"/>
                  <a:ea typeface="Arial" charset="0"/>
                  <a:cs typeface="Arial" charset="0"/>
                </a:rPr>
                <a:t>1,2</a:t>
              </a:r>
              <a:r>
                <a:rPr lang="en-US" sz="1500" baseline="30000" dirty="0">
                  <a:solidFill>
                    <a:schemeClr val="bg1"/>
                  </a:solidFill>
                  <a:latin typeface="Arial" charset="0"/>
                  <a:ea typeface="Arial" charset="0"/>
                  <a:cs typeface="Arial" charset="0"/>
                </a:rPr>
                <a:t> </a:t>
              </a:r>
            </a:p>
          </p:txBody>
        </p:sp>
        <p:sp>
          <p:nvSpPr>
            <p:cNvPr id="32" name="Oval 31"/>
            <p:cNvSpPr/>
            <p:nvPr/>
          </p:nvSpPr>
          <p:spPr>
            <a:xfrm>
              <a:off x="376565" y="3457571"/>
              <a:ext cx="567070" cy="567070"/>
            </a:xfrm>
            <a:prstGeom prst="ellipse">
              <a:avLst/>
            </a:prstGeom>
            <a:solidFill>
              <a:schemeClr val="accent1">
                <a:lumMod val="7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noAutofit/>
            </a:bodyPr>
            <a:lstStyle/>
            <a:p>
              <a:pPr algn="ctr" defTabSz="914354">
                <a:spcBef>
                  <a:spcPts val="600"/>
                </a:spcBef>
                <a:spcAft>
                  <a:spcPts val="300"/>
                </a:spcAft>
              </a:pPr>
              <a:r>
                <a:rPr lang="en-US" sz="3600" b="1" dirty="0">
                  <a:solidFill>
                    <a:srgbClr val="FFFFFF"/>
                  </a:solidFill>
                  <a:latin typeface="Arial" charset="0"/>
                  <a:ea typeface="Arial" charset="0"/>
                  <a:cs typeface="Arial" charset="0"/>
                </a:rPr>
                <a:t>3</a:t>
              </a:r>
            </a:p>
          </p:txBody>
        </p:sp>
      </p:grpSp>
      <p:sp>
        <p:nvSpPr>
          <p:cNvPr id="25" name="Oval 24"/>
          <p:cNvSpPr/>
          <p:nvPr/>
        </p:nvSpPr>
        <p:spPr>
          <a:xfrm>
            <a:off x="1896138" y="2376800"/>
            <a:ext cx="567070" cy="567071"/>
          </a:xfrm>
          <a:prstGeom prst="ellipse">
            <a:avLst/>
          </a:prstGeom>
          <a:solidFill>
            <a:schemeClr val="accent1">
              <a:lumMod val="7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noAutofit/>
          </a:bodyPr>
          <a:lstStyle/>
          <a:p>
            <a:pPr algn="ctr" defTabSz="914354">
              <a:spcBef>
                <a:spcPts val="600"/>
              </a:spcBef>
              <a:spcAft>
                <a:spcPts val="300"/>
              </a:spcAft>
            </a:pPr>
            <a:r>
              <a:rPr lang="en-US" sz="3600" b="1" dirty="0">
                <a:solidFill>
                  <a:srgbClr val="FFFFFF"/>
                </a:solidFill>
                <a:latin typeface="Arial" charset="0"/>
                <a:ea typeface="Arial" charset="0"/>
                <a:cs typeface="Arial" charset="0"/>
              </a:rPr>
              <a:t>2</a:t>
            </a:r>
          </a:p>
        </p:txBody>
      </p:sp>
    </p:spTree>
    <p:extLst>
      <p:ext uri="{BB962C8B-B14F-4D97-AF65-F5344CB8AC3E}">
        <p14:creationId xmlns:p14="http://schemas.microsoft.com/office/powerpoint/2010/main" val="42585282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Definitions</a:t>
            </a:r>
            <a:endParaRPr lang="en-US" dirty="0"/>
          </a:p>
        </p:txBody>
      </p:sp>
    </p:spTree>
    <p:extLst>
      <p:ext uri="{BB962C8B-B14F-4D97-AF65-F5344CB8AC3E}">
        <p14:creationId xmlns:p14="http://schemas.microsoft.com/office/powerpoint/2010/main" val="1469158535"/>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Health-related quality of life encompasses many variables</a:t>
            </a:r>
            <a:endParaRPr lang="en-US" dirty="0"/>
          </a:p>
        </p:txBody>
      </p:sp>
      <p:sp>
        <p:nvSpPr>
          <p:cNvPr id="15" name="Subtitle 2"/>
          <p:cNvSpPr>
            <a:spLocks noGrp="1"/>
          </p:cNvSpPr>
          <p:nvPr>
            <p:ph type="body" sz="quarter" idx="13"/>
          </p:nvPr>
        </p:nvSpPr>
        <p:spPr/>
        <p:txBody>
          <a:bodyPr>
            <a:normAutofit fontScale="85000" lnSpcReduction="10000"/>
          </a:bodyPr>
          <a:lstStyle/>
          <a:p>
            <a:pPr>
              <a:buClrTx/>
            </a:pPr>
            <a:r>
              <a:rPr lang="en-US" dirty="0" smtClean="0">
                <a:latin typeface="+mj-lt"/>
              </a:rPr>
              <a:t>1. Cramer JA, et al. </a:t>
            </a:r>
            <a:r>
              <a:rPr lang="en-US" i="1" dirty="0" err="1" smtClean="0">
                <a:latin typeface="+mj-lt"/>
              </a:rPr>
              <a:t>Schizophr</a:t>
            </a:r>
            <a:r>
              <a:rPr lang="en-US" i="1" dirty="0" smtClean="0">
                <a:latin typeface="+mj-lt"/>
              </a:rPr>
              <a:t> Bull </a:t>
            </a:r>
            <a:r>
              <a:rPr lang="en-US" dirty="0" smtClean="0">
                <a:latin typeface="+mj-lt"/>
              </a:rPr>
              <a:t>2000;26(3):659–666. 2. </a:t>
            </a:r>
            <a:r>
              <a:rPr lang="en-US" dirty="0" err="1" smtClean="0">
                <a:latin typeface="+mj-lt"/>
              </a:rPr>
              <a:t>Awad</a:t>
            </a:r>
            <a:r>
              <a:rPr lang="en-US" dirty="0" smtClean="0">
                <a:latin typeface="+mj-lt"/>
              </a:rPr>
              <a:t> AG, et al. </a:t>
            </a:r>
            <a:r>
              <a:rPr lang="en-US" i="1" dirty="0" err="1" smtClean="0">
                <a:latin typeface="+mj-lt"/>
              </a:rPr>
              <a:t>Qual</a:t>
            </a:r>
            <a:r>
              <a:rPr lang="en-US" i="1" dirty="0" smtClean="0">
                <a:latin typeface="+mj-lt"/>
              </a:rPr>
              <a:t> Life Res</a:t>
            </a:r>
            <a:r>
              <a:rPr lang="en-US" dirty="0" smtClean="0">
                <a:latin typeface="+mj-lt"/>
              </a:rPr>
              <a:t> 1997;6(1):21–26.</a:t>
            </a:r>
            <a:endParaRPr lang="en-US" dirty="0">
              <a:latin typeface="+mj-lt"/>
            </a:endParaRPr>
          </a:p>
        </p:txBody>
      </p:sp>
      <p:grpSp>
        <p:nvGrpSpPr>
          <p:cNvPr id="8" name="Group 7"/>
          <p:cNvGrpSpPr/>
          <p:nvPr/>
        </p:nvGrpSpPr>
        <p:grpSpPr>
          <a:xfrm>
            <a:off x="2380214" y="1981201"/>
            <a:ext cx="7957884" cy="3848255"/>
            <a:chOff x="856214" y="1981200"/>
            <a:chExt cx="7957884" cy="3848254"/>
          </a:xfrm>
        </p:grpSpPr>
        <p:sp>
          <p:nvSpPr>
            <p:cNvPr id="2" name="Isosceles Triangle 1"/>
            <p:cNvSpPr/>
            <p:nvPr/>
          </p:nvSpPr>
          <p:spPr>
            <a:xfrm>
              <a:off x="2789722" y="2362198"/>
              <a:ext cx="3687278" cy="3048001"/>
            </a:xfrm>
            <a:prstGeom prst="triangle">
              <a:avLst/>
            </a:prstGeom>
            <a:solidFill>
              <a:schemeClr val="accent2"/>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36000" rIns="90000" bIns="90000" rtlCol="0" anchor="t">
              <a:noAutofit/>
            </a:bodyPr>
            <a:lstStyle/>
            <a:p>
              <a:pPr algn="ctr">
                <a:spcBef>
                  <a:spcPts val="600"/>
                </a:spcBef>
                <a:spcAft>
                  <a:spcPts val="300"/>
                </a:spcAft>
              </a:pPr>
              <a:endParaRPr lang="en-US" sz="1500" dirty="0">
                <a:solidFill>
                  <a:srgbClr val="544747"/>
                </a:solidFill>
                <a:latin typeface="+mj-lt"/>
              </a:endParaRPr>
            </a:p>
          </p:txBody>
        </p:sp>
        <p:sp>
          <p:nvSpPr>
            <p:cNvPr id="3" name="Rectangle 2"/>
            <p:cNvSpPr/>
            <p:nvPr/>
          </p:nvSpPr>
          <p:spPr>
            <a:xfrm>
              <a:off x="3642761" y="3429000"/>
              <a:ext cx="1981200" cy="1569660"/>
            </a:xfrm>
            <a:prstGeom prst="rect">
              <a:avLst/>
            </a:prstGeom>
          </p:spPr>
          <p:txBody>
            <a:bodyPr wrap="square">
              <a:spAutoFit/>
            </a:bodyPr>
            <a:lstStyle/>
            <a:p>
              <a:pPr algn="ctr">
                <a:spcBef>
                  <a:spcPts val="600"/>
                </a:spcBef>
                <a:spcAft>
                  <a:spcPts val="300"/>
                </a:spcAft>
              </a:pPr>
              <a:r>
                <a:rPr lang="en-US" sz="1600" b="1" dirty="0">
                  <a:solidFill>
                    <a:prstClr val="white"/>
                  </a:solidFill>
                  <a:latin typeface="+mj-lt"/>
                </a:rPr>
                <a:t>Health-related </a:t>
              </a:r>
              <a:br>
                <a:rPr lang="en-US" sz="1600" b="1" dirty="0">
                  <a:solidFill>
                    <a:prstClr val="white"/>
                  </a:solidFill>
                  <a:latin typeface="+mj-lt"/>
                </a:rPr>
              </a:br>
              <a:r>
                <a:rPr lang="en-US" sz="1600" b="1" dirty="0">
                  <a:solidFill>
                    <a:prstClr val="white"/>
                  </a:solidFill>
                  <a:latin typeface="+mj-lt"/>
                </a:rPr>
                <a:t>quality of life </a:t>
              </a:r>
              <a:r>
                <a:rPr lang="en-US" sz="1600" dirty="0">
                  <a:solidFill>
                    <a:prstClr val="white"/>
                  </a:solidFill>
                  <a:latin typeface="+mj-lt"/>
                </a:rPr>
                <a:t>is conceptualized as the subject’s perception of the outcome of an interaction </a:t>
              </a:r>
              <a:r>
                <a:rPr lang="en-US" sz="1600" dirty="0" err="1">
                  <a:solidFill>
                    <a:prstClr val="white"/>
                  </a:solidFill>
                  <a:latin typeface="+mj-lt"/>
                </a:rPr>
                <a:t>between:</a:t>
              </a:r>
              <a:r>
                <a:rPr lang="en-US" sz="1600" baseline="30000" dirty="0" err="1">
                  <a:solidFill>
                    <a:prstClr val="white"/>
                  </a:solidFill>
                  <a:latin typeface="+mj-lt"/>
                </a:rPr>
                <a:t>2</a:t>
              </a:r>
              <a:r>
                <a:rPr lang="en-US" sz="1600" dirty="0">
                  <a:solidFill>
                    <a:prstClr val="white"/>
                  </a:solidFill>
                  <a:latin typeface="+mj-lt"/>
                </a:rPr>
                <a:t> </a:t>
              </a:r>
            </a:p>
          </p:txBody>
        </p:sp>
        <p:sp>
          <p:nvSpPr>
            <p:cNvPr id="6" name="Rounded Rectangle 5"/>
            <p:cNvSpPr/>
            <p:nvPr/>
          </p:nvSpPr>
          <p:spPr>
            <a:xfrm>
              <a:off x="3347321" y="1981200"/>
              <a:ext cx="2572080" cy="685800"/>
            </a:xfrm>
            <a:prstGeom prst="roundRect">
              <a:avLst/>
            </a:prstGeom>
            <a:solidFill>
              <a:schemeClr val="accent2">
                <a:lumMod val="40000"/>
                <a:lumOff val="6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noAutofit/>
            </a:bodyPr>
            <a:lstStyle/>
            <a:p>
              <a:pPr algn="ctr">
                <a:lnSpc>
                  <a:spcPts val="1900"/>
                </a:lnSpc>
                <a:spcBef>
                  <a:spcPts val="600"/>
                </a:spcBef>
                <a:spcAft>
                  <a:spcPts val="300"/>
                </a:spcAft>
              </a:pPr>
              <a:r>
                <a:rPr lang="en-US" sz="1400" b="1" dirty="0">
                  <a:solidFill>
                    <a:schemeClr val="tx2"/>
                  </a:solidFill>
                  <a:latin typeface="Arial" charset="0"/>
                  <a:ea typeface="Arial" charset="0"/>
                  <a:cs typeface="Arial" charset="0"/>
                </a:rPr>
                <a:t>The severity of psychotic symptoms</a:t>
              </a:r>
            </a:p>
          </p:txBody>
        </p:sp>
        <p:sp>
          <p:nvSpPr>
            <p:cNvPr id="17" name="Rounded Rectangle 16"/>
            <p:cNvSpPr/>
            <p:nvPr/>
          </p:nvSpPr>
          <p:spPr>
            <a:xfrm>
              <a:off x="856214" y="5048333"/>
              <a:ext cx="2118360" cy="693130"/>
            </a:xfrm>
            <a:prstGeom prst="roundRect">
              <a:avLst/>
            </a:prstGeom>
            <a:solidFill>
              <a:schemeClr val="accent4">
                <a:lumMod val="10000"/>
                <a:lumOff val="9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noAutofit/>
            </a:bodyPr>
            <a:lstStyle/>
            <a:p>
              <a:pPr algn="ctr">
                <a:spcBef>
                  <a:spcPts val="600"/>
                </a:spcBef>
                <a:spcAft>
                  <a:spcPts val="300"/>
                </a:spcAft>
              </a:pPr>
              <a:r>
                <a:rPr lang="en-US" sz="1400" b="1" dirty="0">
                  <a:solidFill>
                    <a:schemeClr val="tx2"/>
                  </a:solidFill>
                  <a:latin typeface="Arial" charset="0"/>
                  <a:ea typeface="Arial" charset="0"/>
                  <a:cs typeface="Arial" charset="0"/>
                </a:rPr>
                <a:t>Level of psychosocial performance </a:t>
              </a:r>
            </a:p>
          </p:txBody>
        </p:sp>
        <p:sp>
          <p:nvSpPr>
            <p:cNvPr id="18" name="Rounded Rectangle 17"/>
            <p:cNvSpPr/>
            <p:nvPr/>
          </p:nvSpPr>
          <p:spPr>
            <a:xfrm>
              <a:off x="6302187" y="4870201"/>
              <a:ext cx="2511911" cy="959253"/>
            </a:xfrm>
            <a:prstGeom prst="roundRect">
              <a:avLst/>
            </a:prstGeom>
            <a:solidFill>
              <a:schemeClr val="accent3">
                <a:lumMod val="40000"/>
                <a:lumOff val="6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noAutofit/>
            </a:bodyPr>
            <a:lstStyle/>
            <a:p>
              <a:pPr algn="ctr">
                <a:lnSpc>
                  <a:spcPts val="1600"/>
                </a:lnSpc>
              </a:pPr>
              <a:r>
                <a:rPr lang="en-US" sz="1400" b="1" dirty="0">
                  <a:solidFill>
                    <a:schemeClr val="tx2"/>
                  </a:solidFill>
                  <a:latin typeface="Arial" charset="0"/>
                  <a:ea typeface="Arial" charset="0"/>
                  <a:cs typeface="Arial" charset="0"/>
                </a:rPr>
                <a:t>Side effects (including subjective responses to antipsychotic drugs)</a:t>
              </a:r>
            </a:p>
          </p:txBody>
        </p:sp>
        <p:pic>
          <p:nvPicPr>
            <p:cNvPr id="19" name="Picture 5" descr="https://d30y9cdsu7xlg0.cloudfront.net/png/6808-200.png"/>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022335" y="4645021"/>
              <a:ext cx="940065" cy="9175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https://d30y9cdsu7xlg0.cloudfront.net/png/30409-200.png"/>
            <p:cNvPicPr>
              <a:picLocks noChangeAspect="1" noChangeArrowheads="1"/>
            </p:cNvPicPr>
            <p:nvPr/>
          </p:nvPicPr>
          <p:blipFill>
            <a:blip r:embed="rId5" cstate="print">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284220" y="2789707"/>
              <a:ext cx="659640" cy="6596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http://image005.flaticon.com/18/png/512/13/13032.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rot="20496723">
              <a:off x="5516040" y="4790195"/>
              <a:ext cx="356264" cy="35626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http://image005.flaticon.com/18/png/512/13/13032.png"/>
            <p:cNvPicPr>
              <a:picLocks noChangeAspect="1" noChangeArrowheads="1"/>
            </p:cNvPicPr>
            <p:nvPr/>
          </p:nvPicPr>
          <p:blipFill>
            <a:blip r:embed="rId7"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741269" y="4870201"/>
              <a:ext cx="356264" cy="35626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23"/>
          <p:cNvSpPr/>
          <p:nvPr/>
        </p:nvSpPr>
        <p:spPr>
          <a:xfrm>
            <a:off x="1524001" y="1416319"/>
            <a:ext cx="6302188" cy="430079"/>
          </a:xfrm>
          <a:prstGeom prst="rect">
            <a:avLst/>
          </a:prstGeom>
          <a:solidFill>
            <a:schemeClr val="accent1"/>
          </a:solidFill>
          <a:effectLst>
            <a:outerShdw blurRad="50800" dist="38100" dir="2700000" algn="tl" rotWithShape="0">
              <a:prstClr val="black">
                <a:alpha val="40000"/>
              </a:prstClr>
            </a:outerShdw>
          </a:effectLst>
        </p:spPr>
        <p:txBody>
          <a:bodyPr wrap="square" lIns="91438" tIns="45719" rIns="91438" bIns="45719" anchor="ctr">
            <a:noAutofit/>
          </a:bodyPr>
          <a:lstStyle/>
          <a:p>
            <a:pPr algn="r"/>
            <a:r>
              <a:rPr lang="en-US" sz="1600" b="1" dirty="0">
                <a:solidFill>
                  <a:srgbClr val="FFFFFF"/>
                </a:solidFill>
                <a:latin typeface="+mj-lt"/>
              </a:rPr>
              <a:t>Health-related quality of life is subjective and </a:t>
            </a:r>
            <a:r>
              <a:rPr lang="en-US" sz="1600" b="1" dirty="0" err="1">
                <a:solidFill>
                  <a:srgbClr val="FFFFFF"/>
                </a:solidFill>
                <a:latin typeface="+mj-lt"/>
              </a:rPr>
              <a:t>multidimensional</a:t>
            </a:r>
            <a:r>
              <a:rPr lang="en-US" sz="1600" b="1" baseline="30000" dirty="0" err="1">
                <a:solidFill>
                  <a:srgbClr val="FFFFFF"/>
                </a:solidFill>
                <a:latin typeface="+mj-lt"/>
              </a:rPr>
              <a:t>1</a:t>
            </a:r>
            <a:endParaRPr lang="en-US" sz="1600" b="1" dirty="0">
              <a:solidFill>
                <a:srgbClr val="FFFFFF"/>
              </a:solidFill>
              <a:latin typeface="+mj-lt"/>
            </a:endParaRPr>
          </a:p>
        </p:txBody>
      </p:sp>
      <p:sp>
        <p:nvSpPr>
          <p:cNvPr id="5" name="TextBox 4"/>
          <p:cNvSpPr txBox="1"/>
          <p:nvPr/>
        </p:nvSpPr>
        <p:spPr>
          <a:xfrm>
            <a:off x="4546337" y="5512086"/>
            <a:ext cx="3184329" cy="458753"/>
          </a:xfrm>
          <a:prstGeom prst="rect">
            <a:avLst/>
          </a:prstGeom>
          <a:noFill/>
        </p:spPr>
        <p:txBody>
          <a:bodyPr wrap="square" lIns="91438" tIns="89998" rIns="91438" bIns="89998" rtlCol="0">
            <a:spAutoFit/>
          </a:bodyPr>
          <a:lstStyle/>
          <a:p>
            <a:pPr algn="ctr">
              <a:spcBef>
                <a:spcPts val="600"/>
              </a:spcBef>
              <a:spcAft>
                <a:spcPts val="300"/>
              </a:spcAft>
            </a:pPr>
            <a:r>
              <a:rPr lang="en-US" dirty="0">
                <a:solidFill>
                  <a:srgbClr val="000000"/>
                </a:solidFill>
                <a:latin typeface="+mj-lt"/>
              </a:rPr>
              <a:t>Psychosocial adjustment </a:t>
            </a:r>
          </a:p>
        </p:txBody>
      </p:sp>
      <p:sp>
        <p:nvSpPr>
          <p:cNvPr id="23" name="TextBox 22"/>
          <p:cNvSpPr txBox="1"/>
          <p:nvPr/>
        </p:nvSpPr>
        <p:spPr>
          <a:xfrm rot="18149380">
            <a:off x="3540019" y="3602997"/>
            <a:ext cx="2743200" cy="458753"/>
          </a:xfrm>
          <a:prstGeom prst="rect">
            <a:avLst/>
          </a:prstGeom>
          <a:noFill/>
        </p:spPr>
        <p:txBody>
          <a:bodyPr wrap="square" lIns="91438" tIns="89998" rIns="91438" bIns="89998" rtlCol="0">
            <a:spAutoFit/>
          </a:bodyPr>
          <a:lstStyle/>
          <a:p>
            <a:pPr>
              <a:spcBef>
                <a:spcPts val="600"/>
              </a:spcBef>
              <a:spcAft>
                <a:spcPts val="300"/>
              </a:spcAft>
            </a:pPr>
            <a:r>
              <a:rPr lang="en-US" dirty="0">
                <a:solidFill>
                  <a:srgbClr val="000000"/>
                </a:solidFill>
                <a:latin typeface="+mj-lt"/>
              </a:rPr>
              <a:t>Premorbid characteristics</a:t>
            </a:r>
          </a:p>
        </p:txBody>
      </p:sp>
      <p:sp>
        <p:nvSpPr>
          <p:cNvPr id="25" name="TextBox 24"/>
          <p:cNvSpPr txBox="1"/>
          <p:nvPr/>
        </p:nvSpPr>
        <p:spPr>
          <a:xfrm rot="3469400">
            <a:off x="6020828" y="3605944"/>
            <a:ext cx="2743200" cy="458753"/>
          </a:xfrm>
          <a:prstGeom prst="rect">
            <a:avLst/>
          </a:prstGeom>
          <a:noFill/>
        </p:spPr>
        <p:txBody>
          <a:bodyPr wrap="square" lIns="91438" tIns="89998" rIns="91438" bIns="89998" rtlCol="0">
            <a:spAutoFit/>
          </a:bodyPr>
          <a:lstStyle/>
          <a:p>
            <a:pPr>
              <a:spcBef>
                <a:spcPts val="600"/>
              </a:spcBef>
              <a:spcAft>
                <a:spcPts val="300"/>
              </a:spcAft>
            </a:pPr>
            <a:r>
              <a:rPr lang="en-US" dirty="0">
                <a:solidFill>
                  <a:srgbClr val="000000"/>
                </a:solidFill>
                <a:latin typeface="+mj-lt"/>
              </a:rPr>
              <a:t>Subjective interpretation</a:t>
            </a:r>
          </a:p>
        </p:txBody>
      </p:sp>
    </p:spTree>
    <p:extLst>
      <p:ext uri="{BB962C8B-B14F-4D97-AF65-F5344CB8AC3E}">
        <p14:creationId xmlns:p14="http://schemas.microsoft.com/office/powerpoint/2010/main" val="390864595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Diagnosis</a:t>
            </a:r>
            <a:endParaRPr lang="en-US" dirty="0"/>
          </a:p>
        </p:txBody>
      </p:sp>
    </p:spTree>
    <p:extLst>
      <p:ext uri="{BB962C8B-B14F-4D97-AF65-F5344CB8AC3E}">
        <p14:creationId xmlns:p14="http://schemas.microsoft.com/office/powerpoint/2010/main" val="366254208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to diagnose schizophrenia</a:t>
            </a:r>
            <a:endParaRPr lang="en-US" dirty="0"/>
          </a:p>
        </p:txBody>
      </p:sp>
      <p:sp>
        <p:nvSpPr>
          <p:cNvPr id="3" name="Content Placeholder 2"/>
          <p:cNvSpPr>
            <a:spLocks noGrp="1"/>
          </p:cNvSpPr>
          <p:nvPr>
            <p:ph idx="1"/>
          </p:nvPr>
        </p:nvSpPr>
        <p:spPr/>
        <p:txBody>
          <a:bodyPr/>
          <a:lstStyle/>
          <a:p>
            <a:pPr>
              <a:lnSpc>
                <a:spcPct val="70000"/>
              </a:lnSpc>
            </a:pPr>
            <a:r>
              <a:rPr lang="en-US" altLang="en-US" sz="2200" dirty="0"/>
              <a:t>No laboratory test available</a:t>
            </a:r>
          </a:p>
          <a:p>
            <a:pPr marL="658654" lvl="1">
              <a:lnSpc>
                <a:spcPct val="70000"/>
              </a:lnSpc>
            </a:pPr>
            <a:r>
              <a:rPr lang="en-US" altLang="en-US" sz="2200" dirty="0"/>
              <a:t>No disease-</a:t>
            </a:r>
            <a:r>
              <a:rPr lang="en-US" altLang="en-US" sz="2200" u="sng" dirty="0"/>
              <a:t>specific</a:t>
            </a:r>
            <a:r>
              <a:rPr lang="en-US" altLang="en-US" sz="2200" dirty="0"/>
              <a:t> biomarkers (genetic, imaging, neurophysiology)</a:t>
            </a:r>
            <a:br>
              <a:rPr lang="en-US" altLang="en-US" sz="2200" dirty="0"/>
            </a:br>
            <a:endParaRPr lang="en-US" altLang="en-US" sz="2200" dirty="0"/>
          </a:p>
          <a:p>
            <a:pPr>
              <a:lnSpc>
                <a:spcPct val="70000"/>
              </a:lnSpc>
            </a:pPr>
            <a:r>
              <a:rPr lang="en-US" altLang="en-US" sz="2200" dirty="0"/>
              <a:t>Based on psychiatric history and mental state evaluation</a:t>
            </a:r>
            <a:br>
              <a:rPr lang="en-US" altLang="en-US" sz="2200" dirty="0"/>
            </a:br>
            <a:endParaRPr lang="en-US" altLang="en-US" sz="2200" dirty="0"/>
          </a:p>
          <a:p>
            <a:pPr>
              <a:lnSpc>
                <a:spcPct val="70000"/>
              </a:lnSpc>
            </a:pPr>
            <a:r>
              <a:rPr lang="en-US" altLang="en-US" sz="2200" dirty="0"/>
              <a:t>Positive diagnosis requires:</a:t>
            </a:r>
          </a:p>
          <a:p>
            <a:pPr marL="658654" lvl="1">
              <a:lnSpc>
                <a:spcPct val="70000"/>
              </a:lnSpc>
            </a:pPr>
            <a:r>
              <a:rPr lang="en-US" altLang="en-US" sz="2200" dirty="0"/>
              <a:t>clear evidence of psychosis in mental state examination</a:t>
            </a:r>
          </a:p>
          <a:p>
            <a:pPr marL="658654" lvl="1">
              <a:lnSpc>
                <a:spcPct val="70000"/>
              </a:lnSpc>
            </a:pPr>
            <a:r>
              <a:rPr lang="en-US" altLang="en-US" sz="2200" dirty="0"/>
              <a:t>absence of prominent affective symptoms</a:t>
            </a:r>
          </a:p>
          <a:p>
            <a:pPr marL="658654" lvl="1">
              <a:lnSpc>
                <a:spcPct val="70000"/>
              </a:lnSpc>
            </a:pPr>
            <a:r>
              <a:rPr lang="en-US" altLang="en-US" sz="2200" dirty="0"/>
              <a:t>minimum duration of illness</a:t>
            </a:r>
          </a:p>
          <a:p>
            <a:pPr marL="658654" lvl="1">
              <a:lnSpc>
                <a:spcPct val="70000"/>
              </a:lnSpc>
            </a:pPr>
            <a:r>
              <a:rPr lang="en-US" altLang="en-US" sz="2200" dirty="0"/>
              <a:t>exclusion of other disorders that may mimic schizophrenia</a:t>
            </a:r>
          </a:p>
          <a:p>
            <a:pPr marL="1064419" lvl="2">
              <a:lnSpc>
                <a:spcPct val="70000"/>
              </a:lnSpc>
              <a:buClr>
                <a:srgbClr val="BA005C"/>
              </a:buClr>
            </a:pPr>
            <a:r>
              <a:rPr lang="en-US" altLang="en-US" sz="2200" dirty="0"/>
              <a:t>medical &amp; neurological diseases</a:t>
            </a:r>
          </a:p>
          <a:p>
            <a:pPr marL="1064419" lvl="2">
              <a:lnSpc>
                <a:spcPct val="70000"/>
              </a:lnSpc>
              <a:buClr>
                <a:srgbClr val="BA005C"/>
              </a:buClr>
            </a:pPr>
            <a:r>
              <a:rPr lang="en-US" altLang="en-US" sz="2200" dirty="0"/>
              <a:t>other psychiatric disorders</a:t>
            </a:r>
          </a:p>
          <a:p>
            <a:endParaRPr lang="en-US" dirty="0"/>
          </a:p>
        </p:txBody>
      </p:sp>
    </p:spTree>
    <p:extLst>
      <p:ext uri="{BB962C8B-B14F-4D97-AF65-F5344CB8AC3E}">
        <p14:creationId xmlns:p14="http://schemas.microsoft.com/office/powerpoint/2010/main" val="2163012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Schizophrenia</a:t>
            </a:r>
            <a:r>
              <a:rPr lang="da-DK" dirty="0" smtClean="0"/>
              <a:t> in </a:t>
            </a:r>
            <a:r>
              <a:rPr lang="da-DK" dirty="0" err="1" smtClean="0"/>
              <a:t>Diagnostic</a:t>
            </a:r>
            <a:r>
              <a:rPr lang="da-DK" dirty="0" smtClean="0"/>
              <a:t> Manuals</a:t>
            </a:r>
            <a:endParaRPr lang="en-US" dirty="0"/>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050" y="1627449"/>
            <a:ext cx="2825767" cy="3306199"/>
          </a:xfrm>
          <a:prstGeom prst="rect">
            <a:avLst/>
          </a:prstGeom>
          <a:effectLst>
            <a:outerShdw blurRad="114300" dist="38100" dir="2700000" sx="101000" sy="101000" algn="tl" rotWithShape="0">
              <a:prstClr val="black">
                <a:alpha val="60000"/>
              </a:prstClr>
            </a:outerShdw>
          </a:effectLst>
        </p:spPr>
      </p:pic>
      <p:pic>
        <p:nvPicPr>
          <p:cNvPr id="5" name="Picture 2" descr="http://www.psychiatry.org/Image%20Library/Publications/DSM-5_3D.gif">
            <a:hlinkClick r:id="rId4"/>
          </p:cNvPr>
          <p:cNvPicPr>
            <a:picLocks noChangeAspect="1" noChangeArrowheads="1"/>
          </p:cNvPicPr>
          <p:nvPr/>
        </p:nvPicPr>
        <p:blipFill>
          <a:blip r:embed="rId5" cstate="screen">
            <a:extLst>
              <a:ext uri="{28A0092B-C50C-407E-A947-70E740481C1C}">
                <a14:useLocalDpi xmlns:a14="http://schemas.microsoft.com/office/drawing/2010/main" val="0"/>
              </a:ext>
            </a:extLst>
          </a:blip>
          <a:stretch>
            <a:fillRect/>
          </a:stretch>
        </p:blipFill>
        <p:spPr bwMode="auto">
          <a:xfrm>
            <a:off x="9015166" y="1770518"/>
            <a:ext cx="2209800" cy="3020060"/>
          </a:xfrm>
          <a:prstGeom prst="rect">
            <a:avLst/>
          </a:prstGeom>
          <a:noFill/>
          <a:ln>
            <a:noFill/>
          </a:ln>
          <a:effectLst>
            <a:outerShdw blurRad="114300" dist="38100" dir="2700000" sx="101000" sy="101000" algn="tl" rotWithShape="0">
              <a:prstClr val="black">
                <a:alpha val="6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640462" y="4933647"/>
            <a:ext cx="2862943" cy="646331"/>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DSM-IV, </a:t>
            </a:r>
            <a:r>
              <a:rPr lang="en-US" sz="1200" dirty="0">
                <a:latin typeface="Arial" panose="020B0604020202020204" pitchFamily="34" charset="0"/>
                <a:cs typeface="Arial" panose="020B0604020202020204" pitchFamily="34" charset="0"/>
              </a:rPr>
              <a:t>Diagnostic and Statistical Manual of Mental Disorders, </a:t>
            </a:r>
            <a:r>
              <a:rPr lang="en-US" sz="1200" dirty="0" smtClean="0">
                <a:latin typeface="Arial" panose="020B0604020202020204" pitchFamily="34" charset="0"/>
                <a:cs typeface="Arial" panose="020B0604020202020204" pitchFamily="34" charset="0"/>
              </a:rPr>
              <a:t>4th Edition</a:t>
            </a:r>
            <a:r>
              <a:rPr lang="en-US" sz="1200" baseline="30000" dirty="0" smtClean="0">
                <a:latin typeface="Arial" panose="020B0604020202020204" pitchFamily="34" charset="0"/>
                <a:cs typeface="Arial" panose="020B0604020202020204" pitchFamily="34" charset="0"/>
              </a:rPr>
              <a:t>1</a:t>
            </a:r>
            <a:endParaRPr lang="en-US" sz="1200" baseline="30000" dirty="0">
              <a:latin typeface="Arial" panose="020B0604020202020204" pitchFamily="34" charset="0"/>
              <a:cs typeface="Arial" panose="020B0604020202020204" pitchFamily="34" charset="0"/>
            </a:endParaRPr>
          </a:p>
        </p:txBody>
      </p:sp>
      <p:grpSp>
        <p:nvGrpSpPr>
          <p:cNvPr id="12" name="Group 11"/>
          <p:cNvGrpSpPr/>
          <p:nvPr/>
        </p:nvGrpSpPr>
        <p:grpSpPr>
          <a:xfrm>
            <a:off x="4318354" y="1820693"/>
            <a:ext cx="3558456" cy="2847243"/>
            <a:chOff x="4140250" y="2036137"/>
            <a:chExt cx="3558456" cy="2847243"/>
          </a:xfrm>
          <a:effectLst>
            <a:outerShdw blurRad="114300" dist="38100" dir="2700000" sx="101000" sy="101000" algn="tl" rotWithShape="0">
              <a:prstClr val="black">
                <a:alpha val="60000"/>
              </a:prstClr>
            </a:outerShdw>
          </a:effectLst>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78962">
              <a:off x="4140250" y="2036137"/>
              <a:ext cx="1976080" cy="284168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0000">
              <a:off x="5735810" y="2041698"/>
              <a:ext cx="1962896" cy="2841682"/>
            </a:xfrm>
            <a:prstGeom prst="rect">
              <a:avLst/>
            </a:prstGeom>
          </p:spPr>
        </p:pic>
      </p:grpSp>
      <p:sp>
        <p:nvSpPr>
          <p:cNvPr id="10" name="Rectangle 9"/>
          <p:cNvSpPr/>
          <p:nvPr/>
        </p:nvSpPr>
        <p:spPr>
          <a:xfrm>
            <a:off x="4666111" y="4933647"/>
            <a:ext cx="2862943"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WHO. ICD-10 </a:t>
            </a:r>
            <a:r>
              <a:rPr lang="en-US" sz="1200" dirty="0" smtClean="0">
                <a:latin typeface="Arial" panose="020B0604020202020204" pitchFamily="34" charset="0"/>
                <a:cs typeface="Arial" panose="020B0604020202020204" pitchFamily="34" charset="0"/>
              </a:rPr>
              <a:t>Classification of Mental and Behavioral Disorders 1993</a:t>
            </a:r>
            <a:r>
              <a:rPr lang="en-US" sz="1200" baseline="30000" dirty="0" smtClean="0">
                <a:latin typeface="Arial" panose="020B0604020202020204" pitchFamily="34" charset="0"/>
                <a:cs typeface="Arial" panose="020B0604020202020204" pitchFamily="34" charset="0"/>
              </a:rPr>
              <a:t>2</a:t>
            </a:r>
            <a:endParaRPr lang="en-US" sz="1200" baseline="30000" dirty="0">
              <a:latin typeface="Arial" panose="020B0604020202020204" pitchFamily="34" charset="0"/>
              <a:cs typeface="Arial" panose="020B0604020202020204" pitchFamily="34" charset="0"/>
            </a:endParaRPr>
          </a:p>
        </p:txBody>
      </p:sp>
      <p:sp>
        <p:nvSpPr>
          <p:cNvPr id="11" name="Rectangle 10"/>
          <p:cNvSpPr/>
          <p:nvPr/>
        </p:nvSpPr>
        <p:spPr>
          <a:xfrm>
            <a:off x="8688595" y="4933647"/>
            <a:ext cx="2862943"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DSM-5, Diagnostic and Statistical Manual of Mental Disorders, 5th </a:t>
            </a:r>
            <a:r>
              <a:rPr lang="en-US" sz="1200" dirty="0" smtClean="0">
                <a:latin typeface="Arial" panose="020B0604020202020204" pitchFamily="34" charset="0"/>
                <a:cs typeface="Arial" panose="020B0604020202020204" pitchFamily="34" charset="0"/>
              </a:rPr>
              <a:t>Edition</a:t>
            </a:r>
            <a:r>
              <a:rPr lang="en-US" sz="1200" baseline="30000" dirty="0">
                <a:latin typeface="Arial" panose="020B0604020202020204" pitchFamily="34" charset="0"/>
                <a:cs typeface="Arial" panose="020B0604020202020204" pitchFamily="34" charset="0"/>
              </a:rPr>
              <a:t>3</a:t>
            </a:r>
          </a:p>
        </p:txBody>
      </p:sp>
      <p:sp>
        <p:nvSpPr>
          <p:cNvPr id="3" name="Text Placeholder 2"/>
          <p:cNvSpPr>
            <a:spLocks noGrp="1"/>
          </p:cNvSpPr>
          <p:nvPr>
            <p:ph type="body" sz="quarter" idx="14"/>
          </p:nvPr>
        </p:nvSpPr>
        <p:spPr>
          <a:xfrm>
            <a:off x="838713" y="6088829"/>
            <a:ext cx="7164976" cy="492798"/>
          </a:xfrm>
        </p:spPr>
        <p:txBody>
          <a:bodyPr/>
          <a:lstStyle/>
          <a:p>
            <a:r>
              <a:rPr lang="en-US" dirty="0">
                <a:solidFill>
                  <a:schemeClr val="tx2"/>
                </a:solidFill>
              </a:rPr>
              <a:t>(1) American Psychiatric Association. Diagnostic and statistical manual of mental disorders: DSM-IV. 4th edition:  American Psychiatric Association. 1994:866; (2) WHO. ICD-10 Classification .1993. Available from: </a:t>
            </a:r>
            <a:r>
              <a:rPr lang="en-US" dirty="0">
                <a:solidFill>
                  <a:schemeClr val="tx2"/>
                </a:solidFill>
                <a:hlinkClick r:id="rId8" invalidUrl="http://www.who.int/classifications/icd/en/GRNBOOK.pdf. Accessed April 2016"/>
              </a:rPr>
              <a:t>http://www.who.int/classifications/icd/en/GRNBOOK.pdf. Accessed April 2016</a:t>
            </a:r>
            <a:r>
              <a:rPr lang="en-US" dirty="0">
                <a:solidFill>
                  <a:schemeClr val="tx2"/>
                </a:solidFill>
              </a:rPr>
              <a:t>; (3) American Psychiatric Association. Diagnostic and statistical manual of mental disorders 5th edition:  American Psychiatric Association. </a:t>
            </a:r>
            <a:r>
              <a:rPr lang="en-US" dirty="0" smtClean="0">
                <a:solidFill>
                  <a:schemeClr val="tx2"/>
                </a:solidFill>
              </a:rPr>
              <a:t>2013</a:t>
            </a:r>
            <a:endParaRPr lang="en-US" dirty="0">
              <a:solidFill>
                <a:schemeClr val="tx2"/>
              </a:solidFill>
            </a:endParaRPr>
          </a:p>
        </p:txBody>
      </p:sp>
    </p:spTree>
    <p:extLst>
      <p:ext uri="{BB962C8B-B14F-4D97-AF65-F5344CB8AC3E}">
        <p14:creationId xmlns:p14="http://schemas.microsoft.com/office/powerpoint/2010/main" val="1151958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normAutofit/>
          </a:bodyPr>
          <a:lstStyle/>
          <a:p>
            <a:r>
              <a:rPr lang="en-US" dirty="0" smtClean="0"/>
              <a:t>DSM-5 Diagnostic Criteria for Schizophrenia</a:t>
            </a:r>
          </a:p>
        </p:txBody>
      </p:sp>
      <p:sp>
        <p:nvSpPr>
          <p:cNvPr id="15" name="Pladsholder til tekst 14"/>
          <p:cNvSpPr>
            <a:spLocks noGrp="1"/>
          </p:cNvSpPr>
          <p:nvPr>
            <p:ph idx="1"/>
          </p:nvPr>
        </p:nvSpPr>
        <p:spPr/>
        <p:txBody>
          <a:bodyPr>
            <a:normAutofit/>
          </a:bodyPr>
          <a:lstStyle/>
          <a:p>
            <a:r>
              <a:rPr lang="en-US" altLang="en-US" sz="1600" dirty="0"/>
              <a:t>Criteria</a:t>
            </a:r>
          </a:p>
          <a:p>
            <a:pPr lvl="1"/>
            <a:r>
              <a:rPr lang="en-US" dirty="0" smtClean="0"/>
              <a:t>A: 2 (or more) of the following, each present for a significant portion of time during a 1-month period (or less if successfully treated). </a:t>
            </a:r>
            <a:br>
              <a:rPr lang="en-US" dirty="0" smtClean="0"/>
            </a:br>
            <a:r>
              <a:rPr lang="en-US" dirty="0" smtClean="0"/>
              <a:t>At least one of these must be 1-3</a:t>
            </a:r>
          </a:p>
          <a:p>
            <a:pPr marL="950913" lvl="2" indent="-342900">
              <a:spcBef>
                <a:spcPts val="0"/>
              </a:spcBef>
              <a:buSzPct val="100000"/>
              <a:buFont typeface="+mj-lt"/>
              <a:buAutoNum type="arabicPeriod"/>
            </a:pPr>
            <a:r>
              <a:rPr lang="en-US" sz="1200" dirty="0" smtClean="0"/>
              <a:t>Delusions</a:t>
            </a:r>
          </a:p>
          <a:p>
            <a:pPr marL="950913" lvl="2" indent="-342900">
              <a:spcBef>
                <a:spcPts val="0"/>
              </a:spcBef>
              <a:buSzPct val="100000"/>
              <a:buFont typeface="+mj-lt"/>
              <a:buAutoNum type="arabicPeriod"/>
            </a:pPr>
            <a:r>
              <a:rPr lang="en-US" sz="1200" dirty="0" smtClean="0"/>
              <a:t>Hallucinations</a:t>
            </a:r>
          </a:p>
          <a:p>
            <a:pPr marL="950913" lvl="2" indent="-342900">
              <a:spcBef>
                <a:spcPts val="0"/>
              </a:spcBef>
              <a:buSzPct val="100000"/>
              <a:buFont typeface="+mj-lt"/>
              <a:buAutoNum type="arabicPeriod"/>
            </a:pPr>
            <a:r>
              <a:rPr lang="en-US" sz="1200" dirty="0" smtClean="0"/>
              <a:t>Disorganized speech (eg, frequent derailment or incoherence)</a:t>
            </a:r>
          </a:p>
          <a:p>
            <a:pPr marL="950913" lvl="2" indent="-342900">
              <a:spcBef>
                <a:spcPts val="0"/>
              </a:spcBef>
              <a:buSzPct val="100000"/>
              <a:buFont typeface="+mj-lt"/>
              <a:buAutoNum type="arabicPeriod"/>
            </a:pPr>
            <a:r>
              <a:rPr lang="en-US" sz="1200" dirty="0" smtClean="0"/>
              <a:t>Grossly disorganized or catatonic behavior</a:t>
            </a:r>
          </a:p>
          <a:p>
            <a:pPr marL="950913" lvl="2" indent="-342900">
              <a:spcBef>
                <a:spcPts val="0"/>
              </a:spcBef>
              <a:buSzPct val="100000"/>
              <a:buFont typeface="+mj-lt"/>
              <a:buAutoNum type="arabicPeriod"/>
            </a:pPr>
            <a:r>
              <a:rPr lang="en-US" sz="1200" dirty="0" smtClean="0"/>
              <a:t>Negative symptoms (ie, diminished emotional expression or </a:t>
            </a:r>
            <a:r>
              <a:rPr lang="en-US" sz="1200" dirty="0" err="1" smtClean="0"/>
              <a:t>avolition</a:t>
            </a:r>
            <a:r>
              <a:rPr lang="en-US" sz="1200" dirty="0" smtClean="0"/>
              <a:t>)</a:t>
            </a:r>
          </a:p>
          <a:p>
            <a:pPr lvl="1"/>
            <a:r>
              <a:rPr lang="en-US" dirty="0" smtClean="0"/>
              <a:t>B: For a significant portion of time since the onset of the disturbance, level of functioning in 1 or more major areas, such as work, interpersonal relations, or self-care, is markedly below level achieved prior to the onset (or when the onset is in childhood or adolescence, there is failure to achieve expected level of interpersonal, academic, or occupational functioning</a:t>
            </a:r>
          </a:p>
          <a:p>
            <a:pPr lvl="1"/>
            <a:r>
              <a:rPr lang="en-US" dirty="0"/>
              <a:t>C: Continuous signs of the disturbance persist for at least 6 months. This 6-month period must include </a:t>
            </a:r>
            <a:r>
              <a:rPr lang="en-US" dirty="0">
                <a:sym typeface="Symbol" pitchFamily="18" charset="2"/>
              </a:rPr>
              <a:t>at least </a:t>
            </a:r>
            <a:r>
              <a:rPr lang="en-US" dirty="0"/>
              <a:t>1 month of symptoms (or less if successfully treated) that meet Criterion A (</a:t>
            </a:r>
            <a:r>
              <a:rPr lang="en-US" dirty="0" err="1"/>
              <a:t>ie</a:t>
            </a:r>
            <a:r>
              <a:rPr lang="en-US" dirty="0"/>
              <a:t>, active-phase symptoms) and may include periods of prodromal or residual symptoms. During these prodromal or residual periods, the signs of the disturbance may be manifested by only negative symptoms or by 2 or more symptoms listed in Criterion A present in attenuated form (</a:t>
            </a:r>
            <a:r>
              <a:rPr lang="en-US" dirty="0" err="1"/>
              <a:t>eg</a:t>
            </a:r>
            <a:r>
              <a:rPr lang="en-US" dirty="0"/>
              <a:t>, odd beliefs, unusual perceptual experiences)</a:t>
            </a:r>
          </a:p>
          <a:p>
            <a:pPr lvl="1"/>
            <a:endParaRPr lang="en-US" sz="900" dirty="0" smtClean="0"/>
          </a:p>
          <a:p>
            <a:pPr lvl="3"/>
            <a:endParaRPr lang="en-US" sz="700" dirty="0" smtClean="0"/>
          </a:p>
          <a:p>
            <a:endParaRPr lang="da-DK" sz="1200" dirty="0"/>
          </a:p>
        </p:txBody>
      </p:sp>
      <p:sp>
        <p:nvSpPr>
          <p:cNvPr id="14" name="Pladsholder til tekst 13"/>
          <p:cNvSpPr>
            <a:spLocks noGrp="1"/>
          </p:cNvSpPr>
          <p:nvPr>
            <p:ph type="body" sz="quarter" idx="13"/>
          </p:nvPr>
        </p:nvSpPr>
        <p:spPr>
          <a:xfrm>
            <a:off x="838200" y="6178718"/>
            <a:ext cx="5607051" cy="423193"/>
          </a:xfrm>
        </p:spPr>
        <p:txBody>
          <a:bodyPr/>
          <a:lstStyle/>
          <a:p>
            <a:pPr>
              <a:spcBef>
                <a:spcPts val="0"/>
              </a:spcBef>
            </a:pPr>
            <a:r>
              <a:rPr lang="en-US" dirty="0" smtClean="0"/>
              <a:t>DSM-5=Diagnostic </a:t>
            </a:r>
            <a:r>
              <a:rPr lang="en-US" dirty="0"/>
              <a:t>and Statistical Manual of Mental Disorders. </a:t>
            </a:r>
            <a:r>
              <a:rPr lang="en-US" dirty="0" smtClean="0"/>
              <a:t>Fifth Edition. </a:t>
            </a:r>
          </a:p>
          <a:p>
            <a:pPr>
              <a:spcBef>
                <a:spcPts val="0"/>
              </a:spcBef>
            </a:pPr>
            <a:r>
              <a:rPr lang="da-DK"/>
              <a:t>American Psychiatric Association. Diagnostic and Statistical Manual of Mental Disorders. Fifth Edition. Arlington, VA: American Psychiatric Association; 2013</a:t>
            </a:r>
          </a:p>
        </p:txBody>
      </p:sp>
    </p:spTree>
    <p:extLst>
      <p:ext uri="{BB962C8B-B14F-4D97-AF65-F5344CB8AC3E}">
        <p14:creationId xmlns:p14="http://schemas.microsoft.com/office/powerpoint/2010/main" val="339064344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normAutofit/>
          </a:bodyPr>
          <a:lstStyle/>
          <a:p>
            <a:r>
              <a:rPr lang="en-US" dirty="0" smtClean="0"/>
              <a:t>DSM-5 Diagnostic Criteria for Schizophrenia </a:t>
            </a:r>
            <a:r>
              <a:rPr lang="en-US" sz="1600" dirty="0" smtClean="0"/>
              <a:t>(cont’d)</a:t>
            </a:r>
          </a:p>
        </p:txBody>
      </p:sp>
      <p:sp>
        <p:nvSpPr>
          <p:cNvPr id="19" name="Pladsholder til tekst 18"/>
          <p:cNvSpPr>
            <a:spLocks noGrp="1"/>
          </p:cNvSpPr>
          <p:nvPr>
            <p:ph idx="1"/>
          </p:nvPr>
        </p:nvSpPr>
        <p:spPr/>
        <p:txBody>
          <a:bodyPr>
            <a:normAutofit/>
          </a:bodyPr>
          <a:lstStyle/>
          <a:p>
            <a:pPr lvl="1">
              <a:spcBef>
                <a:spcPts val="300"/>
              </a:spcBef>
            </a:pPr>
            <a:r>
              <a:rPr lang="en-US" dirty="0" smtClean="0"/>
              <a:t>D: Schizoaffective and depressive or bipolar disorder with psychotic features have been ruled out because either:</a:t>
            </a:r>
          </a:p>
          <a:p>
            <a:pPr lvl="2">
              <a:spcBef>
                <a:spcPts val="0"/>
              </a:spcBef>
              <a:buSzPct val="100000"/>
              <a:buFont typeface="+mj-lt"/>
              <a:buAutoNum type="arabicPeriod"/>
            </a:pPr>
            <a:r>
              <a:rPr lang="en-US" sz="1200" dirty="0" smtClean="0"/>
              <a:t>No major depressive or manic episodes have occurred concurrently with the active-phase symptoms</a:t>
            </a:r>
          </a:p>
          <a:p>
            <a:pPr lvl="2">
              <a:spcBef>
                <a:spcPts val="0"/>
              </a:spcBef>
              <a:buSzPct val="100000"/>
              <a:buFont typeface="+mj-lt"/>
              <a:buAutoNum type="arabicPeriod"/>
            </a:pPr>
            <a:r>
              <a:rPr lang="en-US" sz="1200" dirty="0" smtClean="0"/>
              <a:t>If mood episodes have occurred during active-phase symptoms, they have been present for a minority of the total duration of the active and residual periods of the illness</a:t>
            </a:r>
          </a:p>
          <a:p>
            <a:pPr lvl="1">
              <a:spcBef>
                <a:spcPts val="300"/>
              </a:spcBef>
            </a:pPr>
            <a:r>
              <a:rPr lang="en-US" dirty="0" smtClean="0"/>
              <a:t>E: The disturbance is not attributable to the physiological effects of a substance (eg, a drug of abuse, a medication) or another medical condition</a:t>
            </a:r>
          </a:p>
          <a:p>
            <a:pPr lvl="1">
              <a:spcBef>
                <a:spcPts val="300"/>
              </a:spcBef>
            </a:pPr>
            <a:r>
              <a:rPr lang="en-US" dirty="0" smtClean="0"/>
              <a:t>F: If there is a history of autism spectrum disorder or a communication disorder of childhood onset, the additional diagnosis of schizophrenia is made only if prominent delusions or hallucinations, in addition to the other required symptoms of schizophrenia, are also present for at least 1 month </a:t>
            </a:r>
            <a:br>
              <a:rPr lang="en-US" dirty="0" smtClean="0"/>
            </a:br>
            <a:r>
              <a:rPr lang="en-US" dirty="0" smtClean="0"/>
              <a:t>(or less if successfully treated)</a:t>
            </a:r>
          </a:p>
          <a:p>
            <a:pPr marL="342900" lvl="1" indent="0">
              <a:spcBef>
                <a:spcPts val="300"/>
              </a:spcBef>
              <a:buNone/>
            </a:pPr>
            <a:endParaRPr lang="en-US" dirty="0" smtClean="0"/>
          </a:p>
          <a:p>
            <a:r>
              <a:rPr lang="en-US" altLang="en-US" sz="1600" dirty="0"/>
              <a:t>Specifier</a:t>
            </a:r>
          </a:p>
          <a:p>
            <a:pPr lvl="1"/>
            <a:r>
              <a:rPr lang="en-US" altLang="en-US" dirty="0"/>
              <a:t>Course- to be used after 1 year duration of the disorder</a:t>
            </a:r>
          </a:p>
          <a:p>
            <a:pPr lvl="2"/>
            <a:r>
              <a:rPr lang="en-US" altLang="en-US" sz="1200" dirty="0"/>
              <a:t>First episode, currently in acute episode/partial remission/full remission</a:t>
            </a:r>
          </a:p>
          <a:p>
            <a:pPr lvl="2"/>
            <a:r>
              <a:rPr lang="en-US" altLang="en-US" sz="1200" dirty="0"/>
              <a:t>Multiple episodes, currently in acute episode/partial remission/full remission</a:t>
            </a:r>
          </a:p>
          <a:p>
            <a:pPr lvl="2"/>
            <a:r>
              <a:rPr lang="en-US" altLang="en-US" sz="1200" dirty="0"/>
              <a:t>Continuous</a:t>
            </a:r>
          </a:p>
          <a:p>
            <a:pPr lvl="2"/>
            <a:r>
              <a:rPr lang="en-US" altLang="en-US" sz="1200" dirty="0" smtClean="0"/>
              <a:t>Unspecific</a:t>
            </a:r>
            <a:endParaRPr lang="da-DK" sz="1200" dirty="0"/>
          </a:p>
        </p:txBody>
      </p:sp>
      <p:sp>
        <p:nvSpPr>
          <p:cNvPr id="18" name="Pladsholder til tekst 17"/>
          <p:cNvSpPr>
            <a:spLocks noGrp="1"/>
          </p:cNvSpPr>
          <p:nvPr>
            <p:ph type="body" sz="quarter" idx="13"/>
          </p:nvPr>
        </p:nvSpPr>
        <p:spPr>
          <a:xfrm>
            <a:off x="838200" y="6178718"/>
            <a:ext cx="5607051" cy="423193"/>
          </a:xfrm>
        </p:spPr>
        <p:txBody>
          <a:bodyPr/>
          <a:lstStyle/>
          <a:p>
            <a:pPr>
              <a:spcBef>
                <a:spcPts val="0"/>
              </a:spcBef>
            </a:pPr>
            <a:r>
              <a:rPr lang="en-US" dirty="0" smtClean="0"/>
              <a:t>DSM-5=Diagnostic </a:t>
            </a:r>
            <a:r>
              <a:rPr lang="en-US" dirty="0"/>
              <a:t>and Statistical Manual of Mental Disorders. </a:t>
            </a:r>
            <a:r>
              <a:rPr lang="en-US" dirty="0" smtClean="0"/>
              <a:t>Fifth Edition. </a:t>
            </a:r>
          </a:p>
          <a:p>
            <a:pPr>
              <a:spcBef>
                <a:spcPts val="0"/>
              </a:spcBef>
            </a:pPr>
            <a:r>
              <a:rPr lang="da-DK" dirty="0" smtClean="0"/>
              <a:t>American Psychiatric Association. Diagnostic and Statistical Manual of Mental Disorders. Fifth Edition. Arlington, VA: American Psychiatric Association; 2013</a:t>
            </a:r>
          </a:p>
        </p:txBody>
      </p:sp>
    </p:spTree>
    <p:extLst>
      <p:ext uri="{BB962C8B-B14F-4D97-AF65-F5344CB8AC3E}">
        <p14:creationId xmlns:p14="http://schemas.microsoft.com/office/powerpoint/2010/main" val="411551405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DSM IV and DSM 5</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0951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Content Placeholder 4"/>
          <p:cNvSpPr>
            <a:spLocks noGrp="1"/>
          </p:cNvSpPr>
          <p:nvPr>
            <p:ph sz="half" idx="2"/>
          </p:nvPr>
        </p:nvSpPr>
        <p:spPr>
          <a:xfrm>
            <a:off x="835026" y="2174875"/>
            <a:ext cx="5386917" cy="3951288"/>
          </a:xfrm>
        </p:spPr>
        <p:txBody>
          <a:bodyPr/>
          <a:lstStyle/>
          <a:p>
            <a:pPr eaLnBrk="1" hangingPunct="1"/>
            <a:r>
              <a:rPr lang="en-US" altLang="en-US" sz="2000" dirty="0" smtClean="0">
                <a:solidFill>
                  <a:schemeClr val="accent1"/>
                </a:solidFill>
              </a:rPr>
              <a:t>Schizophrenia and other psychotic disorders</a:t>
            </a:r>
          </a:p>
        </p:txBody>
      </p:sp>
      <p:sp>
        <p:nvSpPr>
          <p:cNvPr id="6" name="Content Placeholder 5"/>
          <p:cNvSpPr>
            <a:spLocks noGrp="1"/>
          </p:cNvSpPr>
          <p:nvPr>
            <p:ph sz="quarter" idx="4"/>
          </p:nvPr>
        </p:nvSpPr>
        <p:spPr>
          <a:xfrm>
            <a:off x="6129528" y="2174875"/>
            <a:ext cx="5389033" cy="3951288"/>
          </a:xfrm>
        </p:spPr>
        <p:txBody>
          <a:bodyPr>
            <a:normAutofit/>
          </a:bodyPr>
          <a:lstStyle/>
          <a:p>
            <a:pPr eaLnBrk="1" hangingPunct="1">
              <a:defRPr/>
            </a:pPr>
            <a:r>
              <a:rPr lang="en-US" sz="2000" dirty="0">
                <a:solidFill>
                  <a:schemeClr val="accent2">
                    <a:lumMod val="75000"/>
                  </a:schemeClr>
                </a:solidFill>
              </a:rPr>
              <a:t>Schizophrenia spectrum and other psychotic disorders</a:t>
            </a:r>
          </a:p>
        </p:txBody>
      </p:sp>
      <p:grpSp>
        <p:nvGrpSpPr>
          <p:cNvPr id="9" name="Group 8"/>
          <p:cNvGrpSpPr/>
          <p:nvPr/>
        </p:nvGrpSpPr>
        <p:grpSpPr>
          <a:xfrm>
            <a:off x="6129528" y="1282241"/>
            <a:ext cx="1539240" cy="689458"/>
            <a:chOff x="6129528" y="1282241"/>
            <a:chExt cx="1539240" cy="689458"/>
          </a:xfrm>
        </p:grpSpPr>
        <p:sp>
          <p:nvSpPr>
            <p:cNvPr id="10" name="Rectangle 9"/>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2" name="Group 11"/>
          <p:cNvGrpSpPr/>
          <p:nvPr/>
        </p:nvGrpSpPr>
        <p:grpSpPr>
          <a:xfrm>
            <a:off x="835026" y="1282241"/>
            <a:ext cx="1539240" cy="689458"/>
            <a:chOff x="6129528" y="1282241"/>
            <a:chExt cx="1539240" cy="689458"/>
          </a:xfrm>
        </p:grpSpPr>
        <p:sp>
          <p:nvSpPr>
            <p:cNvPr id="13" name="Rectangle 12"/>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410239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US" altLang="en-US" sz="3700" dirty="0"/>
              <a:t>Organization of disorders</a:t>
            </a:r>
          </a:p>
        </p:txBody>
      </p:sp>
      <p:sp>
        <p:nvSpPr>
          <p:cNvPr id="10" name="Content Placeholder 7"/>
          <p:cNvSpPr>
            <a:spLocks noGrp="1"/>
          </p:cNvSpPr>
          <p:nvPr>
            <p:ph idx="1"/>
          </p:nvPr>
        </p:nvSpPr>
        <p:spPr>
          <a:xfrm>
            <a:off x="838200" y="2174875"/>
            <a:ext cx="4884868" cy="3741831"/>
          </a:xfrm>
        </p:spPr>
        <p:txBody>
          <a:bodyPr>
            <a:noAutofit/>
          </a:bodyPr>
          <a:lstStyle/>
          <a:p>
            <a:pPr eaLnBrk="1" hangingPunct="1">
              <a:defRPr/>
            </a:pPr>
            <a:r>
              <a:rPr lang="en-US" sz="2000" dirty="0"/>
              <a:t>Grouped together based on Psychotic symptoms</a:t>
            </a:r>
          </a:p>
          <a:p>
            <a:pPr lvl="1" eaLnBrk="1" hangingPunct="1">
              <a:defRPr/>
            </a:pPr>
            <a:r>
              <a:rPr lang="en-US" sz="2000" dirty="0"/>
              <a:t>as </a:t>
            </a:r>
            <a:r>
              <a:rPr lang="en-US" sz="2000" dirty="0">
                <a:solidFill>
                  <a:schemeClr val="accent2">
                    <a:lumMod val="75000"/>
                  </a:schemeClr>
                </a:solidFill>
              </a:rPr>
              <a:t>prominent aspect </a:t>
            </a:r>
            <a:r>
              <a:rPr lang="en-US" sz="2000" dirty="0"/>
              <a:t>of presentation</a:t>
            </a:r>
          </a:p>
          <a:p>
            <a:pPr lvl="1" eaLnBrk="1" hangingPunct="1">
              <a:defRPr/>
            </a:pPr>
            <a:r>
              <a:rPr lang="en-US" sz="2000" dirty="0"/>
              <a:t>as </a:t>
            </a:r>
            <a:r>
              <a:rPr lang="en-US" sz="2000" dirty="0">
                <a:solidFill>
                  <a:schemeClr val="accent2">
                    <a:lumMod val="75000"/>
                  </a:schemeClr>
                </a:solidFill>
              </a:rPr>
              <a:t>associated features </a:t>
            </a:r>
            <a:r>
              <a:rPr lang="en-US" sz="2000" dirty="0"/>
              <a:t>excluded</a:t>
            </a:r>
          </a:p>
          <a:p>
            <a:pPr eaLnBrk="1" hangingPunct="1">
              <a:defRPr/>
            </a:pPr>
            <a:r>
              <a:rPr lang="en-US" sz="2000" dirty="0"/>
              <a:t>Psychotic symptoms- </a:t>
            </a:r>
            <a:r>
              <a:rPr lang="en-US" sz="2000" dirty="0">
                <a:solidFill>
                  <a:schemeClr val="accent2">
                    <a:lumMod val="75000"/>
                  </a:schemeClr>
                </a:solidFill>
              </a:rPr>
              <a:t>not</a:t>
            </a:r>
            <a:r>
              <a:rPr lang="en-US" sz="2000" dirty="0"/>
              <a:t> a core or fundamental feature</a:t>
            </a:r>
          </a:p>
          <a:p>
            <a:pPr eaLnBrk="1" hangingPunct="1">
              <a:defRPr/>
            </a:pPr>
            <a:r>
              <a:rPr lang="en-US" sz="2000" dirty="0"/>
              <a:t>Disorders do not have a common etiology</a:t>
            </a:r>
          </a:p>
        </p:txBody>
      </p:sp>
      <p:sp>
        <p:nvSpPr>
          <p:cNvPr id="9" name="Content Placeholder 5"/>
          <p:cNvSpPr>
            <a:spLocks noGrp="1"/>
          </p:cNvSpPr>
          <p:nvPr>
            <p:ph idx="13"/>
          </p:nvPr>
        </p:nvSpPr>
        <p:spPr>
          <a:xfrm>
            <a:off x="6129528" y="2174875"/>
            <a:ext cx="5224272" cy="3741831"/>
          </a:xfrm>
        </p:spPr>
        <p:txBody>
          <a:bodyPr>
            <a:normAutofit/>
          </a:bodyPr>
          <a:lstStyle/>
          <a:p>
            <a:pPr eaLnBrk="1" hangingPunct="1">
              <a:defRPr/>
            </a:pPr>
            <a:r>
              <a:rPr lang="en-US" sz="2000" dirty="0"/>
              <a:t>Organized along </a:t>
            </a:r>
            <a:r>
              <a:rPr lang="en-US" sz="2000" dirty="0">
                <a:solidFill>
                  <a:schemeClr val="accent2">
                    <a:lumMod val="75000"/>
                  </a:schemeClr>
                </a:solidFill>
              </a:rPr>
              <a:t>gradient</a:t>
            </a:r>
            <a:r>
              <a:rPr lang="en-US" sz="2000" dirty="0"/>
              <a:t> of psychopathology</a:t>
            </a:r>
          </a:p>
        </p:txBody>
      </p:sp>
      <p:sp>
        <p:nvSpPr>
          <p:cNvPr id="19459" name="Text Placeholder 2"/>
          <p:cNvSpPr>
            <a:spLocks noGrp="1"/>
          </p:cNvSpPr>
          <p:nvPr>
            <p:ph type="body" idx="4294967295"/>
          </p:nvPr>
        </p:nvSpPr>
        <p:spPr>
          <a:xfrm>
            <a:off x="838200" y="1417638"/>
            <a:ext cx="1536066" cy="554061"/>
          </a:xfrm>
        </p:spPr>
        <p:txBody>
          <a:bodyPr/>
          <a:lstStyle/>
          <a:p>
            <a:pPr marL="0" indent="0" algn="ctr" eaLnBrk="1" hangingPunct="1">
              <a:buNone/>
            </a:pPr>
            <a:r>
              <a:rPr lang="en-US" altLang="en-US" b="1" dirty="0" smtClean="0">
                <a:solidFill>
                  <a:schemeClr val="bg1"/>
                </a:solidFill>
              </a:rPr>
              <a:t>DSM IV</a:t>
            </a:r>
          </a:p>
        </p:txBody>
      </p:sp>
      <p:graphicFrame>
        <p:nvGraphicFramePr>
          <p:cNvPr id="12" name="Diagram 11"/>
          <p:cNvGraphicFramePr/>
          <p:nvPr>
            <p:extLst>
              <p:ext uri="{D42A27DB-BD31-4B8C-83A1-F6EECF244321}">
                <p14:modId xmlns:p14="http://schemas.microsoft.com/office/powerpoint/2010/main" val="1898747898"/>
              </p:ext>
            </p:extLst>
          </p:nvPr>
        </p:nvGraphicFramePr>
        <p:xfrm>
          <a:off x="5399024" y="3067510"/>
          <a:ext cx="5972564" cy="2852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6129528"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4" name="Group 13"/>
          <p:cNvGrpSpPr/>
          <p:nvPr/>
        </p:nvGrpSpPr>
        <p:grpSpPr>
          <a:xfrm>
            <a:off x="835026" y="1282241"/>
            <a:ext cx="1539240" cy="689458"/>
            <a:chOff x="6129528" y="1282241"/>
            <a:chExt cx="1539240" cy="689458"/>
          </a:xfrm>
        </p:grpSpPr>
        <p:sp>
          <p:nvSpPr>
            <p:cNvPr id="15" name="Rectangle 14"/>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188134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normAutofit fontScale="90000"/>
          </a:bodyPr>
          <a:lstStyle/>
          <a:p>
            <a:pPr eaLnBrk="1" hangingPunct="1"/>
            <a:r>
              <a:rPr lang="en-US" altLang="en-US" sz="3700" dirty="0"/>
              <a:t>Definitions</a:t>
            </a:r>
          </a:p>
        </p:txBody>
      </p:sp>
      <p:sp>
        <p:nvSpPr>
          <p:cNvPr id="12" name="Content Placeholder 5"/>
          <p:cNvSpPr>
            <a:spLocks noGrp="1"/>
          </p:cNvSpPr>
          <p:nvPr>
            <p:ph idx="1"/>
          </p:nvPr>
        </p:nvSpPr>
        <p:spPr>
          <a:xfrm>
            <a:off x="838200" y="2174874"/>
            <a:ext cx="5224272" cy="3552183"/>
          </a:xfrm>
        </p:spPr>
        <p:txBody>
          <a:bodyPr>
            <a:noAutofit/>
          </a:bodyPr>
          <a:lstStyle/>
          <a:p>
            <a:pPr eaLnBrk="1" hangingPunct="1">
              <a:lnSpc>
                <a:spcPct val="100000"/>
              </a:lnSpc>
              <a:defRPr/>
            </a:pPr>
            <a:r>
              <a:rPr lang="en-US" sz="1600" dirty="0"/>
              <a:t>Psychosis defined </a:t>
            </a:r>
            <a:r>
              <a:rPr lang="en-US" sz="1600" dirty="0">
                <a:solidFill>
                  <a:schemeClr val="accent2">
                    <a:lumMod val="75000"/>
                  </a:schemeClr>
                </a:solidFill>
              </a:rPr>
              <a:t>differently</a:t>
            </a:r>
            <a:r>
              <a:rPr lang="en-US" sz="1600" dirty="0"/>
              <a:t> for different disorders</a:t>
            </a:r>
          </a:p>
          <a:p>
            <a:pPr lvl="1" eaLnBrk="1" hangingPunct="1">
              <a:lnSpc>
                <a:spcPct val="100000"/>
              </a:lnSpc>
              <a:defRPr/>
            </a:pPr>
            <a:r>
              <a:rPr lang="en-US" sz="1600" dirty="0"/>
              <a:t>Schizophrenia, schizophreniform disorder, schizoaffective disorder and brief psychotic disorder-</a:t>
            </a:r>
          </a:p>
          <a:p>
            <a:pPr lvl="2" eaLnBrk="1" hangingPunct="1">
              <a:lnSpc>
                <a:spcPct val="100000"/>
              </a:lnSpc>
              <a:defRPr/>
            </a:pPr>
            <a:r>
              <a:rPr lang="en-US" sz="1600" dirty="0"/>
              <a:t>Delusions, hallucinations, disorganized speech, or disorganized or catatonic behavior.</a:t>
            </a:r>
          </a:p>
          <a:p>
            <a:pPr lvl="1" eaLnBrk="1" hangingPunct="1">
              <a:lnSpc>
                <a:spcPct val="100000"/>
              </a:lnSpc>
              <a:defRPr/>
            </a:pPr>
            <a:r>
              <a:rPr lang="en-US" sz="1600" dirty="0"/>
              <a:t>Psychotic disorder due to general medical condition and substance induced psychotic disorder- </a:t>
            </a:r>
          </a:p>
          <a:p>
            <a:pPr lvl="2" eaLnBrk="1" hangingPunct="1">
              <a:lnSpc>
                <a:spcPct val="100000"/>
              </a:lnSpc>
              <a:defRPr/>
            </a:pPr>
            <a:r>
              <a:rPr lang="en-US" sz="1600" dirty="0"/>
              <a:t>Delusions or hallucinations with no insight.</a:t>
            </a:r>
          </a:p>
          <a:p>
            <a:pPr lvl="1" eaLnBrk="1" hangingPunct="1">
              <a:lnSpc>
                <a:spcPct val="100000"/>
              </a:lnSpc>
              <a:defRPr/>
            </a:pPr>
            <a:r>
              <a:rPr lang="en-US" sz="1600" dirty="0"/>
              <a:t>Delusional disorder-</a:t>
            </a:r>
          </a:p>
          <a:p>
            <a:pPr lvl="2" eaLnBrk="1" hangingPunct="1">
              <a:lnSpc>
                <a:spcPct val="100000"/>
              </a:lnSpc>
              <a:defRPr/>
            </a:pPr>
            <a:r>
              <a:rPr lang="en-US" sz="1600" dirty="0"/>
              <a:t>Delusions</a:t>
            </a:r>
          </a:p>
        </p:txBody>
      </p:sp>
      <p:sp>
        <p:nvSpPr>
          <p:cNvPr id="20486" name="Content Placeholder 3"/>
          <p:cNvSpPr>
            <a:spLocks noGrp="1"/>
          </p:cNvSpPr>
          <p:nvPr>
            <p:ph idx="13"/>
          </p:nvPr>
        </p:nvSpPr>
        <p:spPr>
          <a:xfrm>
            <a:off x="6129528" y="2174874"/>
            <a:ext cx="5224272" cy="3552184"/>
          </a:xfrm>
        </p:spPr>
        <p:txBody>
          <a:bodyPr>
            <a:normAutofit/>
          </a:bodyPr>
          <a:lstStyle/>
          <a:p>
            <a:pPr eaLnBrk="1" hangingPunct="1"/>
            <a:r>
              <a:rPr lang="en-US" altLang="en-US" sz="1600" dirty="0" smtClean="0"/>
              <a:t>Common definition of psychosis; includes</a:t>
            </a:r>
          </a:p>
          <a:p>
            <a:pPr lvl="1" eaLnBrk="1" hangingPunct="1"/>
            <a:r>
              <a:rPr lang="en-US" altLang="en-US" sz="1600" dirty="0" smtClean="0"/>
              <a:t>Delusions</a:t>
            </a:r>
          </a:p>
          <a:p>
            <a:pPr lvl="1" eaLnBrk="1" hangingPunct="1"/>
            <a:r>
              <a:rPr lang="en-US" altLang="en-US" sz="1600" dirty="0" smtClean="0"/>
              <a:t>Hallucinations</a:t>
            </a:r>
          </a:p>
          <a:p>
            <a:pPr lvl="1" eaLnBrk="1" hangingPunct="1"/>
            <a:r>
              <a:rPr lang="en-US" altLang="en-US" sz="1600" dirty="0" smtClean="0"/>
              <a:t>Disorganized thinking (speech)</a:t>
            </a:r>
          </a:p>
          <a:p>
            <a:pPr lvl="1" eaLnBrk="1" hangingPunct="1"/>
            <a:r>
              <a:rPr lang="en-US" altLang="en-US" sz="1600" dirty="0" smtClean="0"/>
              <a:t>Grossly disorganized or abnormal motor behavior (including catatonia)</a:t>
            </a:r>
          </a:p>
          <a:p>
            <a:pPr lvl="1" eaLnBrk="1" hangingPunct="1"/>
            <a:r>
              <a:rPr lang="en-US" altLang="en-US" sz="1600" dirty="0" smtClean="0"/>
              <a:t>Negative symptoms</a:t>
            </a:r>
          </a:p>
          <a:p>
            <a:pPr eaLnBrk="1" hangingPunct="1"/>
            <a:endParaRPr lang="en-US" altLang="en-US" sz="1600" dirty="0" smtClean="0"/>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4073465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Schizophrenia: a </a:t>
            </a:r>
            <a:r>
              <a:rPr lang="en-US" altLang="en-US" dirty="0" smtClean="0"/>
              <a:t>definition</a:t>
            </a:r>
            <a:endParaRPr lang="en-US" dirty="0"/>
          </a:p>
        </p:txBody>
      </p:sp>
      <p:sp>
        <p:nvSpPr>
          <p:cNvPr id="3" name="Content Placeholder 2"/>
          <p:cNvSpPr>
            <a:spLocks noGrp="1"/>
          </p:cNvSpPr>
          <p:nvPr>
            <p:ph idx="1"/>
          </p:nvPr>
        </p:nvSpPr>
        <p:spPr/>
        <p:txBody>
          <a:bodyPr>
            <a:normAutofit/>
          </a:bodyPr>
          <a:lstStyle/>
          <a:p>
            <a:r>
              <a:rPr lang="en-US" sz="1600" dirty="0"/>
              <a:t>Schizophrenia is characterized by distortions in thinking, perception, emotions, language, sense of self and </a:t>
            </a:r>
            <a:r>
              <a:rPr lang="en-US" sz="1600" dirty="0" err="1" smtClean="0"/>
              <a:t>behaviour</a:t>
            </a:r>
            <a:r>
              <a:rPr lang="en-US" sz="1600" dirty="0"/>
              <a:t>. Common experiences include hearing voices and delusions. </a:t>
            </a:r>
            <a:r>
              <a:rPr lang="en-US" sz="1600" dirty="0" smtClean="0"/>
              <a:t> </a:t>
            </a:r>
          </a:p>
          <a:p>
            <a:r>
              <a:rPr lang="en-US" sz="1600" dirty="0"/>
              <a:t>Worldwide, schizophrenia is associated with considerable disability and may affect educational and occupational performance. </a:t>
            </a:r>
          </a:p>
          <a:p>
            <a:r>
              <a:rPr lang="en-US" sz="1600" dirty="0"/>
              <a:t>People with schizophrenia are 2-2.5 times more likely to die early than the general population. This is often due to physical illnesses, such as cardiovascular, metabolic and infectious diseases. </a:t>
            </a:r>
          </a:p>
          <a:p>
            <a:r>
              <a:rPr lang="en-US" sz="1600" dirty="0"/>
              <a:t>Stigma, discrimination and violation of human rights of people with schizophrenia is common. </a:t>
            </a:r>
          </a:p>
          <a:p>
            <a:r>
              <a:rPr lang="en-US" sz="1600" dirty="0"/>
              <a:t>Schizophrenia is treatable. Treatment with medicines and psychosocial support is effective.</a:t>
            </a:r>
          </a:p>
          <a:p>
            <a:endParaRPr lang="en-US" sz="1600" dirty="0" smtClean="0"/>
          </a:p>
          <a:p>
            <a:endParaRPr lang="en-US" sz="1600" dirty="0"/>
          </a:p>
          <a:p>
            <a:pPr lvl="1"/>
            <a:endParaRPr lang="en-US" dirty="0"/>
          </a:p>
        </p:txBody>
      </p:sp>
      <p:sp>
        <p:nvSpPr>
          <p:cNvPr id="4" name="Text Placeholder 3"/>
          <p:cNvSpPr>
            <a:spLocks noGrp="1"/>
          </p:cNvSpPr>
          <p:nvPr>
            <p:ph type="body" sz="quarter" idx="13"/>
          </p:nvPr>
        </p:nvSpPr>
        <p:spPr>
          <a:xfrm>
            <a:off x="838200" y="6469885"/>
            <a:ext cx="5607051" cy="132024"/>
          </a:xfrm>
        </p:spPr>
        <p:txBody>
          <a:bodyPr/>
          <a:lstStyle/>
          <a:p>
            <a:r>
              <a:rPr lang="en-US" dirty="0" smtClean="0"/>
              <a:t>Schizophrenia. Factsheet no. 397. </a:t>
            </a:r>
            <a:r>
              <a:rPr lang="en-US" dirty="0" err="1" smtClean="0"/>
              <a:t>Availanle</a:t>
            </a:r>
            <a:r>
              <a:rPr lang="en-US" dirty="0" smtClean="0"/>
              <a:t> </a:t>
            </a:r>
            <a:r>
              <a:rPr lang="en-US" dirty="0"/>
              <a:t>at: http://www.who.int/mediacentre/factsheets/fs397/en/</a:t>
            </a:r>
          </a:p>
        </p:txBody>
      </p:sp>
    </p:spTree>
    <p:extLst>
      <p:ext uri="{BB962C8B-B14F-4D97-AF65-F5344CB8AC3E}">
        <p14:creationId xmlns:p14="http://schemas.microsoft.com/office/powerpoint/2010/main" val="3511861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normAutofit fontScale="90000"/>
          </a:bodyPr>
          <a:lstStyle/>
          <a:p>
            <a:pPr eaLnBrk="1" hangingPunct="1"/>
            <a:r>
              <a:rPr lang="en-US" altLang="en-US" sz="3700" dirty="0"/>
              <a:t>Definitions</a:t>
            </a:r>
          </a:p>
        </p:txBody>
      </p:sp>
      <p:sp>
        <p:nvSpPr>
          <p:cNvPr id="21508" name="Content Placeholder 7"/>
          <p:cNvSpPr>
            <a:spLocks noGrp="1"/>
          </p:cNvSpPr>
          <p:nvPr>
            <p:ph idx="1"/>
          </p:nvPr>
        </p:nvSpPr>
        <p:spPr>
          <a:xfrm>
            <a:off x="838200" y="2248348"/>
            <a:ext cx="5224272" cy="3478710"/>
          </a:xfrm>
        </p:spPr>
        <p:txBody>
          <a:bodyPr>
            <a:normAutofit/>
          </a:bodyPr>
          <a:lstStyle/>
          <a:p>
            <a:pPr eaLnBrk="1" hangingPunct="1"/>
            <a:r>
              <a:rPr lang="en-US" altLang="en-US" sz="2000"/>
              <a:t>Negative symptoms- 3 symptoms- </a:t>
            </a:r>
          </a:p>
          <a:p>
            <a:pPr lvl="1" eaLnBrk="1" hangingPunct="1"/>
            <a:r>
              <a:rPr lang="en-US" altLang="en-US" sz="2000"/>
              <a:t>affective flattening, avolition and alogia (anhedonia included in associated features and disorders)</a:t>
            </a:r>
          </a:p>
          <a:p>
            <a:pPr eaLnBrk="1" hangingPunct="1"/>
            <a:r>
              <a:rPr lang="en-US" altLang="en-US" sz="2000"/>
              <a:t>Catatonia</a:t>
            </a:r>
          </a:p>
          <a:p>
            <a:pPr lvl="1" eaLnBrk="1" hangingPunct="1"/>
            <a:r>
              <a:rPr lang="en-US" altLang="en-US" sz="2000"/>
              <a:t>subtype of schizophrenia</a:t>
            </a:r>
          </a:p>
          <a:p>
            <a:pPr lvl="1" eaLnBrk="1" hangingPunct="1"/>
            <a:r>
              <a:rPr lang="en-US" altLang="en-US" sz="2000"/>
              <a:t>specifier in other disorders</a:t>
            </a:r>
          </a:p>
        </p:txBody>
      </p:sp>
      <p:sp>
        <p:nvSpPr>
          <p:cNvPr id="21510" name="Content Placeholder 5"/>
          <p:cNvSpPr>
            <a:spLocks noGrp="1"/>
          </p:cNvSpPr>
          <p:nvPr>
            <p:ph idx="13"/>
          </p:nvPr>
        </p:nvSpPr>
        <p:spPr>
          <a:xfrm>
            <a:off x="6129528" y="2248348"/>
            <a:ext cx="5224272" cy="3478710"/>
          </a:xfrm>
        </p:spPr>
        <p:txBody>
          <a:bodyPr/>
          <a:lstStyle/>
          <a:p>
            <a:pPr eaLnBrk="1" hangingPunct="1"/>
            <a:r>
              <a:rPr lang="en-US" altLang="en-US" sz="2000" dirty="0"/>
              <a:t>Negative symptoms- 2 symptoms- </a:t>
            </a:r>
          </a:p>
          <a:p>
            <a:pPr lvl="1" eaLnBrk="1" hangingPunct="1"/>
            <a:r>
              <a:rPr lang="en-US" altLang="en-US" sz="2000" dirty="0"/>
              <a:t>decreased emotional expression and </a:t>
            </a:r>
            <a:r>
              <a:rPr lang="en-US" altLang="en-US" sz="2000" dirty="0" err="1"/>
              <a:t>avolition</a:t>
            </a:r>
            <a:r>
              <a:rPr lang="en-US" altLang="en-US" sz="2000" dirty="0"/>
              <a:t>(anhedonia, </a:t>
            </a:r>
            <a:r>
              <a:rPr lang="en-US" altLang="en-US" sz="2000" dirty="0" err="1"/>
              <a:t>alogia</a:t>
            </a:r>
            <a:r>
              <a:rPr lang="en-US" altLang="en-US" sz="2000" dirty="0"/>
              <a:t> and </a:t>
            </a:r>
            <a:r>
              <a:rPr lang="en-US" altLang="en-US" sz="2000" dirty="0" err="1"/>
              <a:t>asociality</a:t>
            </a:r>
            <a:r>
              <a:rPr lang="en-US" altLang="en-US" sz="2000" dirty="0"/>
              <a:t> included in associated features)</a:t>
            </a:r>
          </a:p>
          <a:p>
            <a:pPr eaLnBrk="1" hangingPunct="1"/>
            <a:r>
              <a:rPr lang="en-US" altLang="en-US" sz="2000" dirty="0"/>
              <a:t>Catatonia- separated diagnosis</a:t>
            </a:r>
          </a:p>
        </p:txBody>
      </p:sp>
      <p:grpSp>
        <p:nvGrpSpPr>
          <p:cNvPr id="9" name="Group 8"/>
          <p:cNvGrpSpPr/>
          <p:nvPr/>
        </p:nvGrpSpPr>
        <p:grpSpPr>
          <a:xfrm>
            <a:off x="6129528" y="1282241"/>
            <a:ext cx="1539240" cy="689458"/>
            <a:chOff x="6129528" y="1282241"/>
            <a:chExt cx="1539240" cy="689458"/>
          </a:xfrm>
        </p:grpSpPr>
        <p:sp>
          <p:nvSpPr>
            <p:cNvPr id="10" name="Rectangle 9"/>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2" name="Group 11"/>
          <p:cNvGrpSpPr/>
          <p:nvPr/>
        </p:nvGrpSpPr>
        <p:grpSpPr>
          <a:xfrm>
            <a:off x="835026" y="1282241"/>
            <a:ext cx="1539240" cy="689458"/>
            <a:chOff x="6129528" y="1282241"/>
            <a:chExt cx="1539240" cy="689458"/>
          </a:xfrm>
        </p:grpSpPr>
        <p:sp>
          <p:nvSpPr>
            <p:cNvPr id="13" name="Rectangle 12"/>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4165355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hangingPunct="1"/>
            <a:r>
              <a:rPr lang="en-US" altLang="en-US" sz="3700" dirty="0"/>
              <a:t>Disorders included</a:t>
            </a:r>
          </a:p>
        </p:txBody>
      </p:sp>
      <p:sp>
        <p:nvSpPr>
          <p:cNvPr id="8" name="Content Placeholder 7"/>
          <p:cNvSpPr>
            <a:spLocks noGrp="1"/>
          </p:cNvSpPr>
          <p:nvPr>
            <p:ph idx="1"/>
          </p:nvPr>
        </p:nvSpPr>
        <p:spPr>
          <a:xfrm>
            <a:off x="838200" y="2107096"/>
            <a:ext cx="5224272" cy="3619961"/>
          </a:xfrm>
        </p:spPr>
        <p:txBody>
          <a:bodyPr>
            <a:normAutofit/>
          </a:bodyPr>
          <a:lstStyle/>
          <a:p>
            <a:pPr eaLnBrk="1" hangingPunct="1">
              <a:defRPr/>
            </a:pPr>
            <a:r>
              <a:rPr lang="en-US" sz="1400" dirty="0" smtClean="0"/>
              <a:t>Schizophrenia</a:t>
            </a:r>
            <a:endParaRPr lang="en-US" sz="1400" dirty="0"/>
          </a:p>
          <a:p>
            <a:pPr eaLnBrk="1" hangingPunct="1">
              <a:defRPr/>
            </a:pPr>
            <a:r>
              <a:rPr lang="en-US" sz="1400" dirty="0"/>
              <a:t>Schizophreniform disorder</a:t>
            </a:r>
          </a:p>
          <a:p>
            <a:pPr eaLnBrk="1" hangingPunct="1">
              <a:defRPr/>
            </a:pPr>
            <a:r>
              <a:rPr lang="en-US" sz="1400" dirty="0"/>
              <a:t>Schizoaffective disorder</a:t>
            </a:r>
          </a:p>
          <a:p>
            <a:pPr eaLnBrk="1" hangingPunct="1">
              <a:defRPr/>
            </a:pPr>
            <a:r>
              <a:rPr lang="en-US" sz="1400" dirty="0"/>
              <a:t>Delusional disorder</a:t>
            </a:r>
          </a:p>
          <a:p>
            <a:pPr eaLnBrk="1" hangingPunct="1">
              <a:defRPr/>
            </a:pPr>
            <a:r>
              <a:rPr lang="en-US" sz="1400" dirty="0"/>
              <a:t>Brief psychotic disorder</a:t>
            </a:r>
          </a:p>
          <a:p>
            <a:pPr eaLnBrk="1" hangingPunct="1">
              <a:defRPr/>
            </a:pPr>
            <a:r>
              <a:rPr lang="en-US" sz="1400" dirty="0">
                <a:solidFill>
                  <a:srgbClr val="FF0000"/>
                </a:solidFill>
              </a:rPr>
              <a:t>Shared psychotic </a:t>
            </a:r>
            <a:r>
              <a:rPr lang="en-US" sz="1400" dirty="0" smtClean="0">
                <a:solidFill>
                  <a:srgbClr val="FF0000"/>
                </a:solidFill>
              </a:rPr>
              <a:t>disorder (excluded)</a:t>
            </a:r>
            <a:endParaRPr lang="en-US" sz="1400" dirty="0">
              <a:solidFill>
                <a:srgbClr val="FF0000"/>
              </a:solidFill>
            </a:endParaRPr>
          </a:p>
          <a:p>
            <a:pPr eaLnBrk="1" hangingPunct="1">
              <a:defRPr/>
            </a:pPr>
            <a:r>
              <a:rPr lang="en-US" sz="1400" dirty="0"/>
              <a:t>Psychotic disorder due to general medical condition</a:t>
            </a:r>
          </a:p>
          <a:p>
            <a:pPr eaLnBrk="1" hangingPunct="1">
              <a:defRPr/>
            </a:pPr>
            <a:r>
              <a:rPr lang="en-US" sz="1400" dirty="0"/>
              <a:t>Substance induced psychotic disorder</a:t>
            </a:r>
          </a:p>
          <a:p>
            <a:pPr eaLnBrk="1" hangingPunct="1">
              <a:defRPr/>
            </a:pPr>
            <a:r>
              <a:rPr lang="en-US" sz="1400" dirty="0">
                <a:solidFill>
                  <a:srgbClr val="FF0000"/>
                </a:solidFill>
              </a:rPr>
              <a:t>Psychotic disorder Not Otherwise Specified (excluded</a:t>
            </a:r>
            <a:r>
              <a:rPr lang="en-US" sz="1400" dirty="0" smtClean="0">
                <a:solidFill>
                  <a:srgbClr val="FF0000"/>
                </a:solidFill>
              </a:rPr>
              <a:t>)</a:t>
            </a:r>
            <a:endParaRPr lang="en-US" sz="1400" dirty="0">
              <a:solidFill>
                <a:srgbClr val="FF0000"/>
              </a:solidFill>
            </a:endParaRPr>
          </a:p>
          <a:p>
            <a:pPr eaLnBrk="1" hangingPunct="1">
              <a:defRPr/>
            </a:pPr>
            <a:endParaRPr lang="en-US" sz="1400" dirty="0"/>
          </a:p>
        </p:txBody>
      </p:sp>
      <p:sp>
        <p:nvSpPr>
          <p:cNvPr id="7" name="Content Placeholder 5"/>
          <p:cNvSpPr>
            <a:spLocks noGrp="1"/>
          </p:cNvSpPr>
          <p:nvPr>
            <p:ph idx="13"/>
          </p:nvPr>
        </p:nvSpPr>
        <p:spPr>
          <a:xfrm>
            <a:off x="6129528" y="2107096"/>
            <a:ext cx="5224272" cy="3619961"/>
          </a:xfrm>
        </p:spPr>
        <p:txBody>
          <a:bodyPr>
            <a:noAutofit/>
          </a:bodyPr>
          <a:lstStyle/>
          <a:p>
            <a:pPr eaLnBrk="1" hangingPunct="1">
              <a:defRPr/>
            </a:pPr>
            <a:r>
              <a:rPr lang="en-US" sz="1400" dirty="0" smtClean="0">
                <a:solidFill>
                  <a:schemeClr val="accent2">
                    <a:lumMod val="75000"/>
                  </a:schemeClr>
                </a:solidFill>
              </a:rPr>
              <a:t>Schizotypal disorder</a:t>
            </a:r>
          </a:p>
          <a:p>
            <a:pPr eaLnBrk="1" hangingPunct="1">
              <a:defRPr/>
            </a:pPr>
            <a:r>
              <a:rPr lang="en-US" sz="1400" dirty="0" smtClean="0"/>
              <a:t>Delusional disorder</a:t>
            </a:r>
          </a:p>
          <a:p>
            <a:pPr eaLnBrk="1" hangingPunct="1">
              <a:defRPr/>
            </a:pPr>
            <a:r>
              <a:rPr lang="en-US" sz="1400" dirty="0" smtClean="0"/>
              <a:t>Brief </a:t>
            </a:r>
            <a:r>
              <a:rPr lang="en-US" sz="1400" dirty="0"/>
              <a:t>psychotic disorder </a:t>
            </a:r>
          </a:p>
          <a:p>
            <a:pPr eaLnBrk="1" hangingPunct="1">
              <a:defRPr/>
            </a:pPr>
            <a:r>
              <a:rPr lang="en-US" sz="1400" dirty="0"/>
              <a:t>Schizophreniform disorder</a:t>
            </a:r>
          </a:p>
          <a:p>
            <a:pPr eaLnBrk="1" hangingPunct="1">
              <a:defRPr/>
            </a:pPr>
            <a:r>
              <a:rPr lang="en-US" sz="1400" dirty="0"/>
              <a:t>Schizophrenia</a:t>
            </a:r>
          </a:p>
          <a:p>
            <a:pPr eaLnBrk="1" hangingPunct="1">
              <a:defRPr/>
            </a:pPr>
            <a:r>
              <a:rPr lang="en-US" sz="1400" dirty="0"/>
              <a:t>Schizoaffective disorder</a:t>
            </a:r>
          </a:p>
          <a:p>
            <a:pPr eaLnBrk="1" hangingPunct="1">
              <a:defRPr/>
            </a:pPr>
            <a:r>
              <a:rPr lang="en-US" sz="1400" dirty="0"/>
              <a:t>Psychotic disorders induced by another condition</a:t>
            </a:r>
          </a:p>
          <a:p>
            <a:pPr lvl="1" eaLnBrk="1" hangingPunct="1">
              <a:defRPr/>
            </a:pPr>
            <a:r>
              <a:rPr lang="en-US" sz="1400" dirty="0"/>
              <a:t>Substance induced</a:t>
            </a:r>
          </a:p>
          <a:p>
            <a:pPr lvl="1" eaLnBrk="1" hangingPunct="1">
              <a:defRPr/>
            </a:pPr>
            <a:r>
              <a:rPr lang="en-US" sz="1400" dirty="0"/>
              <a:t>Due to general medical condition</a:t>
            </a:r>
          </a:p>
          <a:p>
            <a:pPr eaLnBrk="1" hangingPunct="1">
              <a:defRPr/>
            </a:pPr>
            <a:r>
              <a:rPr lang="en-US" sz="1400" dirty="0">
                <a:solidFill>
                  <a:schemeClr val="accent2">
                    <a:lumMod val="75000"/>
                  </a:schemeClr>
                </a:solidFill>
              </a:rPr>
              <a:t>Catatonia </a:t>
            </a:r>
            <a:endParaRPr lang="en-US" sz="1400" dirty="0" smtClean="0">
              <a:solidFill>
                <a:schemeClr val="accent2">
                  <a:lumMod val="75000"/>
                </a:schemeClr>
              </a:solidFill>
            </a:endParaRPr>
          </a:p>
          <a:p>
            <a:pPr eaLnBrk="1" hangingPunct="1">
              <a:defRPr/>
            </a:pPr>
            <a:r>
              <a:rPr lang="en-US" sz="1400" dirty="0" smtClean="0">
                <a:solidFill>
                  <a:schemeClr val="accent2">
                    <a:lumMod val="75000"/>
                  </a:schemeClr>
                </a:solidFill>
              </a:rPr>
              <a:t>Other </a:t>
            </a:r>
            <a:r>
              <a:rPr lang="en-US" sz="1400" dirty="0">
                <a:solidFill>
                  <a:schemeClr val="accent2">
                    <a:lumMod val="75000"/>
                  </a:schemeClr>
                </a:solidFill>
              </a:rPr>
              <a:t>specified and unspecified schizophrenia spectrum and other psychotic </a:t>
            </a:r>
            <a:r>
              <a:rPr lang="en-US" sz="1400" dirty="0" smtClean="0">
                <a:solidFill>
                  <a:schemeClr val="accent2">
                    <a:lumMod val="75000"/>
                  </a:schemeClr>
                </a:solidFill>
              </a:rPr>
              <a:t>disorders</a:t>
            </a:r>
            <a:endParaRPr lang="en-US" sz="1400" dirty="0">
              <a:solidFill>
                <a:schemeClr val="accent2">
                  <a:lumMod val="75000"/>
                </a:schemeClr>
              </a:solidFill>
            </a:endParaRPr>
          </a:p>
        </p:txBody>
      </p:sp>
      <p:grpSp>
        <p:nvGrpSpPr>
          <p:cNvPr id="9" name="Group 8"/>
          <p:cNvGrpSpPr/>
          <p:nvPr/>
        </p:nvGrpSpPr>
        <p:grpSpPr>
          <a:xfrm>
            <a:off x="6129528" y="1282241"/>
            <a:ext cx="1539240" cy="689458"/>
            <a:chOff x="6129528" y="1282241"/>
            <a:chExt cx="1539240" cy="689458"/>
          </a:xfrm>
        </p:grpSpPr>
        <p:sp>
          <p:nvSpPr>
            <p:cNvPr id="10" name="Rectangle 9"/>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2" name="Group 11"/>
          <p:cNvGrpSpPr/>
          <p:nvPr/>
        </p:nvGrpSpPr>
        <p:grpSpPr>
          <a:xfrm>
            <a:off x="835026" y="1282241"/>
            <a:ext cx="1539240" cy="689458"/>
            <a:chOff x="6129528" y="1282241"/>
            <a:chExt cx="1539240" cy="689458"/>
          </a:xfrm>
        </p:grpSpPr>
        <p:sp>
          <p:nvSpPr>
            <p:cNvPr id="13" name="Rectangle 12"/>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383889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altLang="en-US" sz="3700" dirty="0"/>
              <a:t>Differences – Schizophrenia</a:t>
            </a:r>
          </a:p>
        </p:txBody>
      </p:sp>
      <p:sp>
        <p:nvSpPr>
          <p:cNvPr id="23556" name="Content Placeholder 7"/>
          <p:cNvSpPr>
            <a:spLocks noGrp="1"/>
          </p:cNvSpPr>
          <p:nvPr>
            <p:ph idx="1"/>
          </p:nvPr>
        </p:nvSpPr>
        <p:spPr>
          <a:xfrm>
            <a:off x="838200" y="2216074"/>
            <a:ext cx="5224272" cy="3510983"/>
          </a:xfrm>
        </p:spPr>
        <p:txBody>
          <a:bodyPr>
            <a:normAutofit/>
          </a:bodyPr>
          <a:lstStyle/>
          <a:p>
            <a:pPr eaLnBrk="1" hangingPunct="1"/>
            <a:r>
              <a:rPr lang="en-US" altLang="en-US" sz="2000"/>
              <a:t>If delusions are </a:t>
            </a:r>
            <a:r>
              <a:rPr lang="en-US" altLang="en-US" sz="2000">
                <a:solidFill>
                  <a:srgbClr val="FF0000"/>
                </a:solidFill>
              </a:rPr>
              <a:t>bizarre </a:t>
            </a:r>
            <a:r>
              <a:rPr lang="en-US" altLang="en-US" sz="2000"/>
              <a:t>or </a:t>
            </a:r>
            <a:r>
              <a:rPr lang="en-US" altLang="en-US" sz="2000">
                <a:solidFill>
                  <a:srgbClr val="FF0000"/>
                </a:solidFill>
              </a:rPr>
              <a:t>hallucinations </a:t>
            </a:r>
            <a:r>
              <a:rPr lang="en-US" altLang="en-US" sz="2000"/>
              <a:t>consists of a voice giving </a:t>
            </a:r>
            <a:r>
              <a:rPr lang="en-US" altLang="en-US" sz="2000">
                <a:solidFill>
                  <a:srgbClr val="FF0000"/>
                </a:solidFill>
              </a:rPr>
              <a:t>a running commentary or two or more voices conversing with each other</a:t>
            </a:r>
            <a:r>
              <a:rPr lang="en-US" altLang="en-US" sz="2000"/>
              <a:t>, sufficient to qualify for schizophrenia diagnosis</a:t>
            </a:r>
            <a:endParaRPr lang="en-US" altLang="en-US" sz="2000">
              <a:solidFill>
                <a:srgbClr val="FF0000"/>
              </a:solidFill>
            </a:endParaRPr>
          </a:p>
        </p:txBody>
      </p:sp>
      <p:sp>
        <p:nvSpPr>
          <p:cNvPr id="10" name="Content Placeholder 5"/>
          <p:cNvSpPr>
            <a:spLocks noGrp="1"/>
          </p:cNvSpPr>
          <p:nvPr>
            <p:ph idx="13"/>
          </p:nvPr>
        </p:nvSpPr>
        <p:spPr>
          <a:xfrm>
            <a:off x="6129528" y="2216074"/>
            <a:ext cx="5224272" cy="3510983"/>
          </a:xfrm>
        </p:spPr>
        <p:txBody>
          <a:bodyPr>
            <a:normAutofit/>
          </a:bodyPr>
          <a:lstStyle/>
          <a:p>
            <a:pPr eaLnBrk="1" hangingPunct="1">
              <a:defRPr/>
            </a:pPr>
            <a:r>
              <a:rPr lang="en-US" sz="2000" dirty="0"/>
              <a:t>Two or more psychotic symptoms are needed</a:t>
            </a:r>
          </a:p>
          <a:p>
            <a:pPr eaLnBrk="1" hangingPunct="1">
              <a:defRPr/>
            </a:pPr>
            <a:r>
              <a:rPr lang="en-US" sz="2000" dirty="0"/>
              <a:t>Bizarre delusions and first rank symptoms </a:t>
            </a:r>
            <a:r>
              <a:rPr lang="en-US" sz="2000" dirty="0">
                <a:solidFill>
                  <a:schemeClr val="accent2">
                    <a:lumMod val="75000"/>
                  </a:schemeClr>
                </a:solidFill>
              </a:rPr>
              <a:t>excluded</a:t>
            </a:r>
            <a:r>
              <a:rPr lang="en-US" sz="2000" dirty="0"/>
              <a:t> as a criteria for schizophrenia</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1" name="Group 10"/>
          <p:cNvGrpSpPr/>
          <p:nvPr/>
        </p:nvGrpSpPr>
        <p:grpSpPr>
          <a:xfrm>
            <a:off x="835026" y="1282241"/>
            <a:ext cx="1539240" cy="689458"/>
            <a:chOff x="6129528" y="1282241"/>
            <a:chExt cx="1539240" cy="689458"/>
          </a:xfrm>
        </p:grpSpPr>
        <p:sp>
          <p:nvSpPr>
            <p:cNvPr id="12" name="Rectangle 11"/>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178740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normAutofit fontScale="90000"/>
          </a:bodyPr>
          <a:lstStyle/>
          <a:p>
            <a:r>
              <a:rPr lang="en-US" altLang="en-US" sz="3700" dirty="0"/>
              <a:t>Differences – Schizophrenia</a:t>
            </a:r>
          </a:p>
        </p:txBody>
      </p:sp>
      <p:sp>
        <p:nvSpPr>
          <p:cNvPr id="12" name="Content Placeholder 6"/>
          <p:cNvSpPr>
            <a:spLocks noGrp="1"/>
          </p:cNvSpPr>
          <p:nvPr>
            <p:ph idx="1"/>
          </p:nvPr>
        </p:nvSpPr>
        <p:spPr>
          <a:xfrm>
            <a:off x="838200" y="2205318"/>
            <a:ext cx="5224272" cy="3521740"/>
          </a:xfrm>
        </p:spPr>
        <p:txBody>
          <a:bodyPr>
            <a:normAutofit fontScale="92500" lnSpcReduction="10000"/>
          </a:bodyPr>
          <a:lstStyle/>
          <a:p>
            <a:pPr eaLnBrk="1" hangingPunct="1">
              <a:buFont typeface="Arial" panose="020B0604020202020204" pitchFamily="34" charset="0"/>
              <a:buChar char="•"/>
              <a:defRPr/>
            </a:pPr>
            <a:r>
              <a:rPr lang="en-US" sz="2000" dirty="0"/>
              <a:t>Subtypes: based upon the symptom that dominates the most recent evaluation and may change over time</a:t>
            </a:r>
          </a:p>
          <a:p>
            <a:pPr lvl="1" eaLnBrk="1" hangingPunct="1">
              <a:spcAft>
                <a:spcPct val="100000"/>
              </a:spcAft>
              <a:buFont typeface="Arial" panose="020B0604020202020204" pitchFamily="34" charset="0"/>
              <a:buChar char="•"/>
              <a:defRPr/>
            </a:pPr>
            <a:r>
              <a:rPr lang="en-US" sz="2000" dirty="0">
                <a:sym typeface="Arial" charset="0"/>
              </a:rPr>
              <a:t>Catatonic type</a:t>
            </a:r>
          </a:p>
          <a:p>
            <a:pPr lvl="1" eaLnBrk="1" hangingPunct="1">
              <a:spcAft>
                <a:spcPct val="100000"/>
              </a:spcAft>
              <a:buFont typeface="Arial" panose="020B0604020202020204" pitchFamily="34" charset="0"/>
              <a:buChar char="•"/>
              <a:defRPr/>
            </a:pPr>
            <a:r>
              <a:rPr lang="en-US" sz="2000" dirty="0">
                <a:sym typeface="Arial" charset="0"/>
              </a:rPr>
              <a:t>Disorganized type</a:t>
            </a:r>
          </a:p>
          <a:p>
            <a:pPr lvl="1" eaLnBrk="1" hangingPunct="1">
              <a:spcAft>
                <a:spcPct val="100000"/>
              </a:spcAft>
              <a:buFont typeface="Arial" panose="020B0604020202020204" pitchFamily="34" charset="0"/>
              <a:buChar char="•"/>
              <a:defRPr/>
            </a:pPr>
            <a:r>
              <a:rPr lang="en-US" sz="2000" dirty="0">
                <a:sym typeface="Arial" charset="0"/>
              </a:rPr>
              <a:t>Paranoid type</a:t>
            </a:r>
          </a:p>
          <a:p>
            <a:pPr lvl="1" eaLnBrk="1" hangingPunct="1">
              <a:spcAft>
                <a:spcPct val="100000"/>
              </a:spcAft>
              <a:buFont typeface="Arial" panose="020B0604020202020204" pitchFamily="34" charset="0"/>
              <a:buChar char="•"/>
              <a:defRPr/>
            </a:pPr>
            <a:r>
              <a:rPr lang="en-US" sz="2000" dirty="0">
                <a:sym typeface="Arial" charset="0"/>
              </a:rPr>
              <a:t>Undifferentiated type</a:t>
            </a:r>
          </a:p>
          <a:p>
            <a:pPr lvl="1" eaLnBrk="1" hangingPunct="1">
              <a:spcAft>
                <a:spcPct val="100000"/>
              </a:spcAft>
              <a:buFont typeface="Arial" panose="020B0604020202020204" pitchFamily="34" charset="0"/>
              <a:buChar char="•"/>
              <a:defRPr/>
            </a:pPr>
            <a:r>
              <a:rPr lang="en-US" sz="2000" dirty="0">
                <a:sym typeface="Arial" charset="0"/>
              </a:rPr>
              <a:t>Residual type</a:t>
            </a:r>
          </a:p>
        </p:txBody>
      </p:sp>
      <p:sp>
        <p:nvSpPr>
          <p:cNvPr id="24582" name="Content Placeholder 4"/>
          <p:cNvSpPr>
            <a:spLocks noGrp="1"/>
          </p:cNvSpPr>
          <p:nvPr>
            <p:ph idx="13"/>
          </p:nvPr>
        </p:nvSpPr>
        <p:spPr>
          <a:xfrm>
            <a:off x="6129528" y="2205318"/>
            <a:ext cx="5224272" cy="3521740"/>
          </a:xfrm>
        </p:spPr>
        <p:txBody>
          <a:bodyPr>
            <a:normAutofit/>
          </a:bodyPr>
          <a:lstStyle/>
          <a:p>
            <a:pPr eaLnBrk="1" hangingPunct="1"/>
            <a:r>
              <a:rPr lang="en-US" altLang="en-US" sz="2000"/>
              <a:t>Subtypes have been excluded</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4278498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altLang="en-US" sz="3700" dirty="0"/>
              <a:t>Differences – Schizophrenia</a:t>
            </a:r>
          </a:p>
        </p:txBody>
      </p:sp>
      <p:sp>
        <p:nvSpPr>
          <p:cNvPr id="25604" name="Content Placeholder 7"/>
          <p:cNvSpPr>
            <a:spLocks noGrp="1"/>
          </p:cNvSpPr>
          <p:nvPr>
            <p:ph idx="1"/>
          </p:nvPr>
        </p:nvSpPr>
        <p:spPr>
          <a:xfrm>
            <a:off x="838200" y="2226833"/>
            <a:ext cx="5224272" cy="3500225"/>
          </a:xfrm>
        </p:spPr>
        <p:txBody>
          <a:bodyPr/>
          <a:lstStyle/>
          <a:p>
            <a:pPr eaLnBrk="1" hangingPunct="1"/>
            <a:r>
              <a:rPr lang="en-US" altLang="en-US" sz="2000" dirty="0"/>
              <a:t>Course- Longitudinal phase</a:t>
            </a:r>
          </a:p>
          <a:p>
            <a:pPr lvl="1" eaLnBrk="1" hangingPunct="1"/>
            <a:r>
              <a:rPr lang="en-US" altLang="en-US" sz="2000" dirty="0"/>
              <a:t>Episodic</a:t>
            </a:r>
          </a:p>
          <a:p>
            <a:pPr lvl="2" eaLnBrk="1" hangingPunct="1"/>
            <a:r>
              <a:rPr lang="en-US" altLang="en-US" sz="2000" dirty="0"/>
              <a:t>With/Without </a:t>
            </a:r>
            <a:r>
              <a:rPr lang="en-US" altLang="en-US" sz="2000" dirty="0" err="1"/>
              <a:t>interepisode</a:t>
            </a:r>
            <a:r>
              <a:rPr lang="en-US" altLang="en-US" sz="2000" dirty="0"/>
              <a:t> residual symptoms</a:t>
            </a:r>
          </a:p>
          <a:p>
            <a:pPr lvl="1" eaLnBrk="1" hangingPunct="1"/>
            <a:r>
              <a:rPr lang="en-US" altLang="en-US" sz="2000" dirty="0"/>
              <a:t>Continuous</a:t>
            </a:r>
          </a:p>
          <a:p>
            <a:pPr lvl="1" eaLnBrk="1" hangingPunct="1"/>
            <a:r>
              <a:rPr lang="en-US" altLang="en-US" sz="2000" dirty="0"/>
              <a:t>Single episode</a:t>
            </a:r>
          </a:p>
          <a:p>
            <a:pPr lvl="2" eaLnBrk="1" hangingPunct="1"/>
            <a:r>
              <a:rPr lang="en-US" altLang="en-US" sz="2000" dirty="0"/>
              <a:t>in partial/full remission</a:t>
            </a:r>
          </a:p>
          <a:p>
            <a:pPr lvl="1" eaLnBrk="1" hangingPunct="1"/>
            <a:r>
              <a:rPr lang="en-US" altLang="en-US" sz="2000" dirty="0"/>
              <a:t>Other or unspecified pattern</a:t>
            </a:r>
          </a:p>
        </p:txBody>
      </p:sp>
      <p:sp>
        <p:nvSpPr>
          <p:cNvPr id="8" name="Content Placeholder 5"/>
          <p:cNvSpPr>
            <a:spLocks noGrp="1"/>
          </p:cNvSpPr>
          <p:nvPr>
            <p:ph idx="13"/>
          </p:nvPr>
        </p:nvSpPr>
        <p:spPr>
          <a:xfrm>
            <a:off x="6129528" y="2226833"/>
            <a:ext cx="5224272" cy="3500225"/>
          </a:xfrm>
        </p:spPr>
        <p:txBody>
          <a:bodyPr>
            <a:normAutofit/>
          </a:bodyPr>
          <a:lstStyle/>
          <a:p>
            <a:pPr eaLnBrk="1" hangingPunct="1">
              <a:defRPr/>
            </a:pPr>
            <a:r>
              <a:rPr lang="en-US" sz="2000" dirty="0"/>
              <a:t>Course- Longitudinal phase</a:t>
            </a:r>
          </a:p>
          <a:p>
            <a:pPr lvl="1" eaLnBrk="1" hangingPunct="1">
              <a:defRPr/>
            </a:pPr>
            <a:r>
              <a:rPr lang="en-US" sz="2000" dirty="0">
                <a:solidFill>
                  <a:schemeClr val="accent2">
                    <a:lumMod val="75000"/>
                  </a:schemeClr>
                </a:solidFill>
              </a:rPr>
              <a:t>First episode (Previously single episode)</a:t>
            </a:r>
          </a:p>
          <a:p>
            <a:pPr lvl="2" eaLnBrk="1" hangingPunct="1">
              <a:defRPr/>
            </a:pPr>
            <a:r>
              <a:rPr lang="en-US" sz="2000" dirty="0"/>
              <a:t>currently in acute episode/partial or full remission</a:t>
            </a:r>
          </a:p>
          <a:p>
            <a:pPr lvl="1" eaLnBrk="1" hangingPunct="1">
              <a:defRPr/>
            </a:pPr>
            <a:r>
              <a:rPr lang="en-US" sz="2000" dirty="0">
                <a:solidFill>
                  <a:schemeClr val="accent2">
                    <a:lumMod val="75000"/>
                  </a:schemeClr>
                </a:solidFill>
              </a:rPr>
              <a:t>Multiple episodes (Previously episodic)</a:t>
            </a:r>
          </a:p>
          <a:p>
            <a:pPr lvl="2" eaLnBrk="1" hangingPunct="1">
              <a:defRPr/>
            </a:pPr>
            <a:r>
              <a:rPr lang="en-US" sz="2000" dirty="0"/>
              <a:t>currently in acute episode/partial or full remission</a:t>
            </a:r>
          </a:p>
          <a:p>
            <a:pPr lvl="1" eaLnBrk="1" hangingPunct="1">
              <a:defRPr/>
            </a:pPr>
            <a:r>
              <a:rPr lang="en-US" sz="2000" dirty="0"/>
              <a:t>Continuous</a:t>
            </a:r>
          </a:p>
          <a:p>
            <a:pPr lvl="1" eaLnBrk="1" hangingPunct="1">
              <a:defRPr/>
            </a:pPr>
            <a:r>
              <a:rPr lang="en-US" sz="2000" dirty="0"/>
              <a:t>Unspecified</a:t>
            </a:r>
          </a:p>
        </p:txBody>
      </p:sp>
      <p:grpSp>
        <p:nvGrpSpPr>
          <p:cNvPr id="7" name="Group 6"/>
          <p:cNvGrpSpPr/>
          <p:nvPr/>
        </p:nvGrpSpPr>
        <p:grpSpPr>
          <a:xfrm>
            <a:off x="6129528" y="1282241"/>
            <a:ext cx="1539240" cy="689458"/>
            <a:chOff x="6129528" y="1282241"/>
            <a:chExt cx="1539240" cy="689458"/>
          </a:xfrm>
        </p:grpSpPr>
        <p:sp>
          <p:nvSpPr>
            <p:cNvPr id="9" name="Rectangle 8"/>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1" name="Group 10"/>
          <p:cNvGrpSpPr/>
          <p:nvPr/>
        </p:nvGrpSpPr>
        <p:grpSpPr>
          <a:xfrm>
            <a:off x="835026" y="1282241"/>
            <a:ext cx="1539240" cy="689458"/>
            <a:chOff x="6129528" y="1282241"/>
            <a:chExt cx="1539240" cy="689458"/>
          </a:xfrm>
        </p:grpSpPr>
        <p:sp>
          <p:nvSpPr>
            <p:cNvPr id="12" name="Rectangle 11"/>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185971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eaLnBrk="1" hangingPunct="1"/>
            <a:r>
              <a:rPr lang="en-US" altLang="en-US" sz="3700" dirty="0" smtClean="0"/>
              <a:t>Differences – Schizophrenia</a:t>
            </a:r>
            <a:endParaRPr lang="en-US" altLang="en-US" sz="3700" dirty="0"/>
          </a:p>
        </p:txBody>
      </p:sp>
      <p:sp>
        <p:nvSpPr>
          <p:cNvPr id="26628" name="Content Placeholder 7"/>
          <p:cNvSpPr>
            <a:spLocks noGrp="1"/>
          </p:cNvSpPr>
          <p:nvPr>
            <p:ph idx="1"/>
          </p:nvPr>
        </p:nvSpPr>
        <p:spPr>
          <a:xfrm>
            <a:off x="838200" y="2237591"/>
            <a:ext cx="5224272" cy="3489467"/>
          </a:xfrm>
        </p:spPr>
        <p:txBody>
          <a:bodyPr>
            <a:normAutofit/>
          </a:bodyPr>
          <a:lstStyle/>
          <a:p>
            <a:pPr eaLnBrk="1" hangingPunct="1"/>
            <a:r>
              <a:rPr lang="en-US" altLang="en-US" sz="2000"/>
              <a:t>Prevalence is  in the range of 0.5- 1.5 %</a:t>
            </a:r>
          </a:p>
        </p:txBody>
      </p:sp>
      <p:sp>
        <p:nvSpPr>
          <p:cNvPr id="7" name="Content Placeholder 5"/>
          <p:cNvSpPr>
            <a:spLocks noGrp="1"/>
          </p:cNvSpPr>
          <p:nvPr>
            <p:ph idx="13"/>
          </p:nvPr>
        </p:nvSpPr>
        <p:spPr>
          <a:xfrm>
            <a:off x="6129528" y="2237591"/>
            <a:ext cx="4832514" cy="3489467"/>
          </a:xfrm>
        </p:spPr>
        <p:txBody>
          <a:bodyPr/>
          <a:lstStyle/>
          <a:p>
            <a:pPr eaLnBrk="1" hangingPunct="1">
              <a:defRPr/>
            </a:pPr>
            <a:r>
              <a:rPr lang="en-US" sz="2000" dirty="0"/>
              <a:t>Decrease in reporting of </a:t>
            </a:r>
            <a:r>
              <a:rPr lang="en-US" sz="2000" dirty="0" smtClean="0"/>
              <a:t>prevalence - 0.3 - </a:t>
            </a:r>
            <a:r>
              <a:rPr lang="en-US" sz="2000" dirty="0"/>
              <a:t>0.7 %</a:t>
            </a:r>
          </a:p>
          <a:p>
            <a:pPr eaLnBrk="1" hangingPunct="1">
              <a:defRPr/>
            </a:pPr>
            <a:r>
              <a:rPr lang="en-US" sz="2000" dirty="0">
                <a:solidFill>
                  <a:schemeClr val="accent2">
                    <a:lumMod val="75000"/>
                  </a:schemeClr>
                </a:solidFill>
              </a:rPr>
              <a:t>Severity assessment </a:t>
            </a:r>
            <a:r>
              <a:rPr lang="en-US" sz="2000" dirty="0"/>
              <a:t>for psychotic symptoms, mood symptoms, abnormal psychomotor behavior &amp; negative symptoms and cognitive symptoms</a:t>
            </a:r>
          </a:p>
        </p:txBody>
      </p:sp>
      <p:grpSp>
        <p:nvGrpSpPr>
          <p:cNvPr id="8" name="Group 7"/>
          <p:cNvGrpSpPr/>
          <p:nvPr/>
        </p:nvGrpSpPr>
        <p:grpSpPr>
          <a:xfrm>
            <a:off x="6129528" y="1282241"/>
            <a:ext cx="1539240" cy="689458"/>
            <a:chOff x="6129528" y="1282241"/>
            <a:chExt cx="1539240" cy="689458"/>
          </a:xfrm>
        </p:grpSpPr>
        <p:sp>
          <p:nvSpPr>
            <p:cNvPr id="9" name="Rectangle 8"/>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1" name="Group 10"/>
          <p:cNvGrpSpPr/>
          <p:nvPr/>
        </p:nvGrpSpPr>
        <p:grpSpPr>
          <a:xfrm>
            <a:off x="835026" y="1282241"/>
            <a:ext cx="1539240" cy="689458"/>
            <a:chOff x="6129528" y="1282241"/>
            <a:chExt cx="1539240" cy="689458"/>
          </a:xfrm>
        </p:grpSpPr>
        <p:sp>
          <p:nvSpPr>
            <p:cNvPr id="12" name="Rectangle 11"/>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1589662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altLang="en-US" sz="3700" dirty="0"/>
              <a:t>Differences – Delusional disorder</a:t>
            </a:r>
          </a:p>
        </p:txBody>
      </p:sp>
      <p:sp>
        <p:nvSpPr>
          <p:cNvPr id="5" name="Content Placeholder 4"/>
          <p:cNvSpPr>
            <a:spLocks noGrp="1"/>
          </p:cNvSpPr>
          <p:nvPr>
            <p:ph idx="1"/>
          </p:nvPr>
        </p:nvSpPr>
        <p:spPr>
          <a:xfrm>
            <a:off x="838200" y="2237591"/>
            <a:ext cx="5224272" cy="3489466"/>
          </a:xfrm>
        </p:spPr>
        <p:txBody>
          <a:bodyPr>
            <a:normAutofit/>
          </a:bodyPr>
          <a:lstStyle/>
          <a:p>
            <a:pPr eaLnBrk="1" hangingPunct="1">
              <a:defRPr/>
            </a:pPr>
            <a:r>
              <a:rPr lang="en-US" sz="2000" dirty="0"/>
              <a:t>1 month or longer </a:t>
            </a:r>
            <a:r>
              <a:rPr lang="en-US" sz="2000" dirty="0">
                <a:solidFill>
                  <a:schemeClr val="accent2">
                    <a:lumMod val="75000"/>
                  </a:schemeClr>
                </a:solidFill>
              </a:rPr>
              <a:t>NON- bizarre </a:t>
            </a:r>
            <a:r>
              <a:rPr lang="en-US" sz="2000" dirty="0" smtClean="0"/>
              <a:t>delusions</a:t>
            </a:r>
            <a:endParaRPr lang="en-US" sz="2000" dirty="0"/>
          </a:p>
          <a:p>
            <a:pPr eaLnBrk="1" hangingPunct="1">
              <a:defRPr/>
            </a:pPr>
            <a:r>
              <a:rPr lang="en-US" sz="2000" dirty="0"/>
              <a:t>Prevalence in the range of 1-2%</a:t>
            </a:r>
          </a:p>
        </p:txBody>
      </p:sp>
      <p:sp>
        <p:nvSpPr>
          <p:cNvPr id="27654" name="Content Placeholder 6"/>
          <p:cNvSpPr>
            <a:spLocks noGrp="1"/>
          </p:cNvSpPr>
          <p:nvPr>
            <p:ph idx="13"/>
          </p:nvPr>
        </p:nvSpPr>
        <p:spPr>
          <a:xfrm>
            <a:off x="6129528" y="2237591"/>
            <a:ext cx="5224272" cy="3489466"/>
          </a:xfrm>
        </p:spPr>
        <p:txBody>
          <a:bodyPr/>
          <a:lstStyle/>
          <a:p>
            <a:pPr marL="495290" lvl="1" indent="-342900"/>
            <a:r>
              <a:rPr lang="en-US" altLang="en-US" sz="2000" dirty="0" smtClean="0"/>
              <a:t>1 month or longer Delusions; “</a:t>
            </a:r>
            <a:r>
              <a:rPr lang="en-US" altLang="en-US" sz="2000" dirty="0" smtClean="0">
                <a:solidFill>
                  <a:srgbClr val="FF0000"/>
                </a:solidFill>
              </a:rPr>
              <a:t>Non-bizarre” removed from criteria</a:t>
            </a:r>
          </a:p>
          <a:p>
            <a:r>
              <a:rPr lang="en-US" altLang="en-US" sz="2000" dirty="0"/>
              <a:t>Lifetime prevalence is 0.2%</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641202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altLang="en-US" sz="3700" dirty="0"/>
              <a:t>Differences – D</a:t>
            </a:r>
            <a:r>
              <a:rPr lang="en-US" altLang="en-US" sz="3700" dirty="0" smtClean="0"/>
              <a:t>elusional </a:t>
            </a:r>
            <a:r>
              <a:rPr lang="en-US" altLang="en-US" sz="3700" dirty="0"/>
              <a:t>disorder</a:t>
            </a:r>
          </a:p>
        </p:txBody>
      </p:sp>
      <p:sp>
        <p:nvSpPr>
          <p:cNvPr id="28676" name="Content Placeholder 4"/>
          <p:cNvSpPr>
            <a:spLocks noGrp="1"/>
          </p:cNvSpPr>
          <p:nvPr>
            <p:ph idx="1"/>
          </p:nvPr>
        </p:nvSpPr>
        <p:spPr>
          <a:xfrm>
            <a:off x="838200" y="2248348"/>
            <a:ext cx="5224272" cy="3478710"/>
          </a:xfrm>
        </p:spPr>
        <p:txBody>
          <a:bodyPr>
            <a:normAutofit/>
          </a:bodyPr>
          <a:lstStyle/>
          <a:p>
            <a:pPr eaLnBrk="1" hangingPunct="1"/>
            <a:r>
              <a:rPr lang="en-US" altLang="en-US" sz="2000" dirty="0" err="1"/>
              <a:t>Erotomanic</a:t>
            </a:r>
            <a:r>
              <a:rPr lang="en-US" altLang="en-US" sz="2000" dirty="0"/>
              <a:t> delusions- idealized romantic and spiritual union rather than sexual attraction with a person of higher status</a:t>
            </a:r>
          </a:p>
        </p:txBody>
      </p:sp>
      <p:sp>
        <p:nvSpPr>
          <p:cNvPr id="7" name="Content Placeholder 6"/>
          <p:cNvSpPr>
            <a:spLocks noGrp="1"/>
          </p:cNvSpPr>
          <p:nvPr>
            <p:ph idx="13"/>
          </p:nvPr>
        </p:nvSpPr>
        <p:spPr>
          <a:xfrm>
            <a:off x="6129528" y="2248348"/>
            <a:ext cx="5224272" cy="3478710"/>
          </a:xfrm>
        </p:spPr>
        <p:txBody>
          <a:bodyPr>
            <a:normAutofit/>
          </a:bodyPr>
          <a:lstStyle/>
          <a:p>
            <a:pPr eaLnBrk="1" hangingPunct="1">
              <a:defRPr/>
            </a:pPr>
            <a:r>
              <a:rPr lang="en-US" sz="2000" dirty="0"/>
              <a:t>No major changes in criteria</a:t>
            </a:r>
          </a:p>
          <a:p>
            <a:pPr eaLnBrk="1" hangingPunct="1">
              <a:defRPr/>
            </a:pPr>
            <a:endParaRPr lang="en-US" sz="2000" dirty="0"/>
          </a:p>
          <a:p>
            <a:pPr eaLnBrk="1" hangingPunct="1">
              <a:defRPr/>
            </a:pPr>
            <a:r>
              <a:rPr lang="en-US" sz="2000" dirty="0">
                <a:solidFill>
                  <a:schemeClr val="accent2">
                    <a:lumMod val="75000"/>
                  </a:schemeClr>
                </a:solidFill>
              </a:rPr>
              <a:t>Course specifier similar to schizophrenia</a:t>
            </a:r>
          </a:p>
          <a:p>
            <a:pPr eaLnBrk="1" hangingPunct="1">
              <a:defRPr/>
            </a:pPr>
            <a:r>
              <a:rPr lang="en-US" sz="2000" dirty="0">
                <a:solidFill>
                  <a:schemeClr val="accent2">
                    <a:lumMod val="75000"/>
                  </a:schemeClr>
                </a:solidFill>
              </a:rPr>
              <a:t>Severity specifier similar to other psychotic disorders</a:t>
            </a:r>
          </a:p>
        </p:txBody>
      </p:sp>
      <p:grpSp>
        <p:nvGrpSpPr>
          <p:cNvPr id="8" name="Group 7"/>
          <p:cNvGrpSpPr/>
          <p:nvPr/>
        </p:nvGrpSpPr>
        <p:grpSpPr>
          <a:xfrm>
            <a:off x="6129528" y="1282241"/>
            <a:ext cx="1539240" cy="689458"/>
            <a:chOff x="6129528" y="1282241"/>
            <a:chExt cx="1539240" cy="689458"/>
          </a:xfrm>
        </p:grpSpPr>
        <p:sp>
          <p:nvSpPr>
            <p:cNvPr id="9" name="Rectangle 8"/>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1" name="Group 10"/>
          <p:cNvGrpSpPr/>
          <p:nvPr/>
        </p:nvGrpSpPr>
        <p:grpSpPr>
          <a:xfrm>
            <a:off x="835026" y="1282241"/>
            <a:ext cx="1539240" cy="689458"/>
            <a:chOff x="6129528" y="1282241"/>
            <a:chExt cx="1539240" cy="689458"/>
          </a:xfrm>
        </p:grpSpPr>
        <p:sp>
          <p:nvSpPr>
            <p:cNvPr id="12" name="Rectangle 11"/>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1713411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normAutofit fontScale="90000"/>
          </a:bodyPr>
          <a:lstStyle/>
          <a:p>
            <a:r>
              <a:rPr lang="en-US" altLang="en-US" sz="3700" dirty="0"/>
              <a:t>Differences – Brief psychotic disorder</a:t>
            </a:r>
          </a:p>
        </p:txBody>
      </p:sp>
      <p:sp>
        <p:nvSpPr>
          <p:cNvPr id="29700" name="Content Placeholder 5"/>
          <p:cNvSpPr>
            <a:spLocks noGrp="1"/>
          </p:cNvSpPr>
          <p:nvPr>
            <p:ph idx="1"/>
          </p:nvPr>
        </p:nvSpPr>
        <p:spPr>
          <a:xfrm>
            <a:off x="838200" y="2205318"/>
            <a:ext cx="5224272" cy="3521740"/>
          </a:xfrm>
        </p:spPr>
        <p:txBody>
          <a:bodyPr/>
          <a:lstStyle/>
          <a:p>
            <a:pPr eaLnBrk="1" hangingPunct="1"/>
            <a:r>
              <a:rPr lang="en-US" altLang="en-US" sz="2000" dirty="0" smtClean="0"/>
              <a:t>Prevalence </a:t>
            </a:r>
            <a:r>
              <a:rPr lang="en-US" altLang="en-US" sz="2000" dirty="0"/>
              <a:t>was thought to be rare in US</a:t>
            </a:r>
          </a:p>
          <a:p>
            <a:pPr eaLnBrk="1" hangingPunct="1"/>
            <a:r>
              <a:rPr lang="en-US" altLang="en-US" sz="2000" dirty="0"/>
              <a:t>No mention of any risk or prognostic factors</a:t>
            </a:r>
          </a:p>
        </p:txBody>
      </p:sp>
      <p:sp>
        <p:nvSpPr>
          <p:cNvPr id="8" name="Content Placeholder 7"/>
          <p:cNvSpPr>
            <a:spLocks noGrp="1"/>
          </p:cNvSpPr>
          <p:nvPr>
            <p:ph idx="13"/>
          </p:nvPr>
        </p:nvSpPr>
        <p:spPr>
          <a:xfrm>
            <a:off x="6129528" y="2205318"/>
            <a:ext cx="5224272" cy="3521740"/>
          </a:xfrm>
        </p:spPr>
        <p:txBody>
          <a:bodyPr>
            <a:normAutofit/>
          </a:bodyPr>
          <a:lstStyle/>
          <a:p>
            <a:pPr eaLnBrk="1" hangingPunct="1">
              <a:defRPr/>
            </a:pPr>
            <a:r>
              <a:rPr lang="en-US" sz="2000" dirty="0"/>
              <a:t>Catatonia specifier added</a:t>
            </a:r>
          </a:p>
          <a:p>
            <a:pPr eaLnBrk="1" hangingPunct="1">
              <a:defRPr/>
            </a:pPr>
            <a:r>
              <a:rPr lang="en-US" sz="2000" dirty="0"/>
              <a:t>Severity specifier added</a:t>
            </a:r>
          </a:p>
          <a:p>
            <a:pPr eaLnBrk="1" hangingPunct="1">
              <a:defRPr/>
            </a:pPr>
            <a:r>
              <a:rPr lang="en-US" sz="2000" dirty="0"/>
              <a:t>Prevalence is </a:t>
            </a:r>
            <a:r>
              <a:rPr lang="en-US" sz="2000" dirty="0">
                <a:solidFill>
                  <a:schemeClr val="accent2">
                    <a:lumMod val="75000"/>
                  </a:schemeClr>
                </a:solidFill>
              </a:rPr>
              <a:t>high and around 9%</a:t>
            </a:r>
          </a:p>
          <a:p>
            <a:pPr eaLnBrk="1" hangingPunct="1">
              <a:defRPr/>
            </a:pPr>
            <a:r>
              <a:rPr lang="en-US" sz="2000" dirty="0">
                <a:solidFill>
                  <a:schemeClr val="accent2">
                    <a:lumMod val="75000"/>
                  </a:schemeClr>
                </a:solidFill>
              </a:rPr>
              <a:t>Risk and prognostic factors</a:t>
            </a:r>
            <a:r>
              <a:rPr lang="en-US" sz="2000" dirty="0"/>
              <a:t>:</a:t>
            </a:r>
          </a:p>
          <a:p>
            <a:pPr lvl="1" eaLnBrk="1" hangingPunct="1">
              <a:defRPr/>
            </a:pPr>
            <a:r>
              <a:rPr lang="en-US" sz="2000" dirty="0"/>
              <a:t>Temperamental factors psychoticism domain traits</a:t>
            </a:r>
          </a:p>
          <a:p>
            <a:pPr lvl="1" eaLnBrk="1" hangingPunct="1">
              <a:defRPr/>
            </a:pPr>
            <a:r>
              <a:rPr lang="en-US" sz="2000" dirty="0"/>
              <a:t>High rates of relapse; but good prognostic value</a:t>
            </a:r>
          </a:p>
          <a:p>
            <a:pPr marL="0" indent="0">
              <a:buNone/>
              <a:defRPr/>
            </a:pPr>
            <a:endParaRPr lang="en-US" sz="2000" dirty="0"/>
          </a:p>
        </p:txBody>
      </p:sp>
      <p:grpSp>
        <p:nvGrpSpPr>
          <p:cNvPr id="7" name="Group 6"/>
          <p:cNvGrpSpPr/>
          <p:nvPr/>
        </p:nvGrpSpPr>
        <p:grpSpPr>
          <a:xfrm>
            <a:off x="6129528" y="1282241"/>
            <a:ext cx="1539240" cy="689458"/>
            <a:chOff x="6129528" y="1282241"/>
            <a:chExt cx="1539240" cy="689458"/>
          </a:xfrm>
        </p:grpSpPr>
        <p:sp>
          <p:nvSpPr>
            <p:cNvPr id="9" name="Rectangle 8"/>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1" name="Group 10"/>
          <p:cNvGrpSpPr/>
          <p:nvPr/>
        </p:nvGrpSpPr>
        <p:grpSpPr>
          <a:xfrm>
            <a:off x="835026" y="1282241"/>
            <a:ext cx="1539240" cy="689458"/>
            <a:chOff x="6129528" y="1282241"/>
            <a:chExt cx="1539240" cy="689458"/>
          </a:xfrm>
        </p:grpSpPr>
        <p:sp>
          <p:nvSpPr>
            <p:cNvPr id="12" name="Rectangle 11"/>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18531026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sz="3700" dirty="0"/>
              <a:t>Differences – schizoaffective disorder</a:t>
            </a:r>
          </a:p>
        </p:txBody>
      </p:sp>
      <p:sp>
        <p:nvSpPr>
          <p:cNvPr id="30724" name="Content Placeholder 4"/>
          <p:cNvSpPr>
            <a:spLocks noGrp="1"/>
          </p:cNvSpPr>
          <p:nvPr>
            <p:ph idx="1"/>
          </p:nvPr>
        </p:nvSpPr>
        <p:spPr>
          <a:xfrm>
            <a:off x="838200" y="2183802"/>
            <a:ext cx="5224272" cy="3543256"/>
          </a:xfrm>
        </p:spPr>
        <p:txBody>
          <a:bodyPr>
            <a:normAutofit/>
          </a:bodyPr>
          <a:lstStyle/>
          <a:p>
            <a:pPr eaLnBrk="1" hangingPunct="1"/>
            <a:r>
              <a:rPr lang="en-US" altLang="en-US" sz="2000"/>
              <a:t>Requires the assessment of mood symptoms only for the </a:t>
            </a:r>
            <a:r>
              <a:rPr lang="en-US" altLang="en-US" sz="2000">
                <a:solidFill>
                  <a:srgbClr val="FF0000"/>
                </a:solidFill>
              </a:rPr>
              <a:t>current period </a:t>
            </a:r>
            <a:r>
              <a:rPr lang="en-US" altLang="en-US" sz="2000"/>
              <a:t>of illness</a:t>
            </a:r>
          </a:p>
          <a:p>
            <a:pPr eaLnBrk="1" hangingPunct="1"/>
            <a:r>
              <a:rPr lang="en-US" altLang="en-US" sz="2000"/>
              <a:t>No information on prevalence</a:t>
            </a:r>
          </a:p>
        </p:txBody>
      </p:sp>
      <p:sp>
        <p:nvSpPr>
          <p:cNvPr id="30726" name="Content Placeholder 6"/>
          <p:cNvSpPr>
            <a:spLocks noGrp="1"/>
          </p:cNvSpPr>
          <p:nvPr>
            <p:ph idx="13"/>
          </p:nvPr>
        </p:nvSpPr>
        <p:spPr>
          <a:xfrm>
            <a:off x="6129528" y="2183802"/>
            <a:ext cx="5224272" cy="3543256"/>
          </a:xfrm>
        </p:spPr>
        <p:txBody>
          <a:bodyPr/>
          <a:lstStyle/>
          <a:p>
            <a:pPr eaLnBrk="1" hangingPunct="1"/>
            <a:r>
              <a:rPr lang="en-US" altLang="en-US" sz="2000" dirty="0"/>
              <a:t>Requires the assessment of mood symptoms for the </a:t>
            </a:r>
            <a:r>
              <a:rPr lang="en-US" altLang="en-US" sz="2000" dirty="0">
                <a:solidFill>
                  <a:srgbClr val="FF0000"/>
                </a:solidFill>
              </a:rPr>
              <a:t>entire course </a:t>
            </a:r>
            <a:r>
              <a:rPr lang="en-US" altLang="en-US" sz="2000" dirty="0"/>
              <a:t>of a psychotic illness</a:t>
            </a:r>
            <a:endParaRPr lang="en-US" altLang="en-US" sz="2000" dirty="0" smtClean="0"/>
          </a:p>
          <a:p>
            <a:pPr eaLnBrk="1" hangingPunct="1"/>
            <a:r>
              <a:rPr lang="en-US" altLang="en-US" sz="2000" dirty="0"/>
              <a:t>Prevalence is 0.3%</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1576962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Schizophrenia: a </a:t>
            </a:r>
            <a:r>
              <a:rPr lang="en-US" altLang="en-US" dirty="0" smtClean="0"/>
              <a:t>definition </a:t>
            </a:r>
            <a:r>
              <a:rPr lang="en-US" dirty="0"/>
              <a:t>(cont’d)</a:t>
            </a:r>
          </a:p>
        </p:txBody>
      </p:sp>
      <p:sp>
        <p:nvSpPr>
          <p:cNvPr id="3" name="Content Placeholder 2"/>
          <p:cNvSpPr>
            <a:spLocks noGrp="1"/>
          </p:cNvSpPr>
          <p:nvPr>
            <p:ph idx="1"/>
          </p:nvPr>
        </p:nvSpPr>
        <p:spPr/>
        <p:txBody>
          <a:bodyPr>
            <a:noAutofit/>
          </a:bodyPr>
          <a:lstStyle/>
          <a:p>
            <a:r>
              <a:rPr lang="en-US" sz="1600" dirty="0"/>
              <a:t>Common experiences include:</a:t>
            </a:r>
          </a:p>
          <a:p>
            <a:pPr lvl="1">
              <a:defRPr/>
            </a:pPr>
            <a:r>
              <a:rPr lang="en-US" sz="1600" dirty="0"/>
              <a:t>Delusions: fixed beliefs that are not amenable to change in light of conflicting evidence</a:t>
            </a:r>
          </a:p>
          <a:p>
            <a:pPr lvl="2">
              <a:defRPr/>
            </a:pPr>
            <a:r>
              <a:rPr lang="en-US" sz="1400" dirty="0"/>
              <a:t>Themes: persecutory, referential, somatic, religious, grandiose, </a:t>
            </a:r>
            <a:r>
              <a:rPr lang="en-US" sz="1400" dirty="0" err="1"/>
              <a:t>Erotomanic</a:t>
            </a:r>
            <a:r>
              <a:rPr lang="en-US" sz="1400" dirty="0"/>
              <a:t> and nihilistic delusions</a:t>
            </a:r>
          </a:p>
          <a:p>
            <a:pPr lvl="2">
              <a:defRPr/>
            </a:pPr>
            <a:r>
              <a:rPr lang="en-US" sz="1400" dirty="0"/>
              <a:t>Bizarre delusions are clearly implausible and not understandable to same culture peers and do not derive from ordinary life experiences</a:t>
            </a:r>
          </a:p>
          <a:p>
            <a:pPr lvl="2">
              <a:defRPr/>
            </a:pPr>
            <a:r>
              <a:rPr lang="en-US" sz="1400" dirty="0"/>
              <a:t>Thought insertion, thought withdrawal, delusions of control are considered bizarre delusions</a:t>
            </a:r>
          </a:p>
          <a:p>
            <a:pPr lvl="1">
              <a:defRPr/>
            </a:pPr>
            <a:r>
              <a:rPr lang="en-US" sz="1600" dirty="0"/>
              <a:t>Hallucinations: perception like experiences that occur without an external stimuli</a:t>
            </a:r>
          </a:p>
          <a:p>
            <a:pPr lvl="2">
              <a:defRPr/>
            </a:pPr>
            <a:r>
              <a:rPr lang="en-US" sz="1400" dirty="0"/>
              <a:t>Vivid and clear, with the full force and impact of normal perceptions, and not under voluntary control</a:t>
            </a:r>
          </a:p>
          <a:p>
            <a:pPr lvl="2">
              <a:defRPr/>
            </a:pPr>
            <a:r>
              <a:rPr lang="en-US" sz="1400" dirty="0"/>
              <a:t>Occur in clear sensorium</a:t>
            </a:r>
          </a:p>
          <a:p>
            <a:pPr lvl="2">
              <a:defRPr/>
            </a:pPr>
            <a:r>
              <a:rPr lang="en-US" sz="1400" dirty="0"/>
              <a:t>Auditory hallucinations are experienced as voices heard distinct from one’s thoughts</a:t>
            </a:r>
          </a:p>
          <a:p>
            <a:pPr lvl="1"/>
            <a:r>
              <a:rPr lang="en-US" altLang="en-US" sz="1600" dirty="0" smtClean="0"/>
              <a:t>Disorganized </a:t>
            </a:r>
            <a:r>
              <a:rPr lang="en-US" altLang="en-US" sz="1600" dirty="0"/>
              <a:t>thinking (speech)</a:t>
            </a:r>
          </a:p>
          <a:p>
            <a:pPr lvl="2"/>
            <a:r>
              <a:rPr lang="en-US" altLang="en-US" sz="1400" dirty="0"/>
              <a:t>Formal thought disorder includes derailment or loose associations, </a:t>
            </a:r>
            <a:r>
              <a:rPr lang="en-US" altLang="en-US" sz="1400" dirty="0" err="1"/>
              <a:t>tangentiality</a:t>
            </a:r>
            <a:r>
              <a:rPr lang="en-US" altLang="en-US" sz="1400" dirty="0"/>
              <a:t>, incoherence or word salad</a:t>
            </a:r>
          </a:p>
          <a:p>
            <a:pPr lvl="1"/>
            <a:r>
              <a:rPr lang="en-US" altLang="en-US" sz="1600" dirty="0"/>
              <a:t>Grossly disorganized or abnormal motor behavior (including catatonia</a:t>
            </a:r>
            <a:r>
              <a:rPr lang="en-US" altLang="en-US" dirty="0"/>
              <a:t>)</a:t>
            </a:r>
          </a:p>
          <a:p>
            <a:pPr lvl="2"/>
            <a:r>
              <a:rPr lang="en-US" altLang="en-US" sz="1400" dirty="0"/>
              <a:t>Problems in goal directed behavior</a:t>
            </a:r>
          </a:p>
          <a:p>
            <a:pPr lvl="2"/>
            <a:r>
              <a:rPr lang="en-US" altLang="en-US" sz="1400" dirty="0"/>
              <a:t>Catatonia</a:t>
            </a:r>
          </a:p>
          <a:p>
            <a:pPr lvl="1"/>
            <a:r>
              <a:rPr lang="en-US" altLang="en-US" sz="1600" dirty="0"/>
              <a:t>Negative symptoms</a:t>
            </a:r>
          </a:p>
          <a:p>
            <a:pPr lvl="2"/>
            <a:r>
              <a:rPr lang="en-US" altLang="en-US" sz="1400" dirty="0"/>
              <a:t>Decreased emotional expression includes reductions in expressions in the face, eye contact, intonation of speech (prosody), and movements of the hand, head and face that give an emotional emphasis to the speech</a:t>
            </a:r>
          </a:p>
          <a:p>
            <a:pPr lvl="2"/>
            <a:r>
              <a:rPr lang="en-US" altLang="en-US" sz="1400" dirty="0" err="1"/>
              <a:t>Avolition</a:t>
            </a:r>
            <a:r>
              <a:rPr lang="en-US" altLang="en-US" sz="1400" dirty="0"/>
              <a:t> is decrease in motivated self-initiated purposeful activities</a:t>
            </a:r>
          </a:p>
          <a:p>
            <a:pPr lvl="2"/>
            <a:r>
              <a:rPr lang="en-US" altLang="en-US" sz="1400" dirty="0"/>
              <a:t>Others: include anhedonia, </a:t>
            </a:r>
            <a:r>
              <a:rPr lang="en-US" altLang="en-US" sz="1400" dirty="0" err="1"/>
              <a:t>asociality</a:t>
            </a:r>
            <a:r>
              <a:rPr lang="en-US" altLang="en-US" sz="1400" dirty="0"/>
              <a:t> and </a:t>
            </a:r>
            <a:r>
              <a:rPr lang="en-US" altLang="en-US" sz="1400" dirty="0" err="1"/>
              <a:t>alogia</a:t>
            </a:r>
            <a:endParaRPr lang="en-US" altLang="en-US" sz="1400" dirty="0"/>
          </a:p>
          <a:p>
            <a:pPr lvl="1"/>
            <a:endParaRPr lang="en-US" altLang="en-US" dirty="0"/>
          </a:p>
          <a:p>
            <a:endParaRPr lang="en-US" dirty="0"/>
          </a:p>
        </p:txBody>
      </p:sp>
    </p:spTree>
    <p:extLst>
      <p:ext uri="{BB962C8B-B14F-4D97-AF65-F5344CB8AC3E}">
        <p14:creationId xmlns:p14="http://schemas.microsoft.com/office/powerpoint/2010/main" val="3996426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US" altLang="en-US" sz="3700" dirty="0" smtClean="0"/>
              <a:t>Differences – </a:t>
            </a:r>
            <a:r>
              <a:rPr lang="en-US" altLang="en-US" sz="3700" dirty="0"/>
              <a:t>Schizophreniform disorder</a:t>
            </a:r>
          </a:p>
        </p:txBody>
      </p:sp>
      <p:sp>
        <p:nvSpPr>
          <p:cNvPr id="31748" name="Content Placeholder 3"/>
          <p:cNvSpPr>
            <a:spLocks noGrp="1"/>
          </p:cNvSpPr>
          <p:nvPr>
            <p:ph idx="1"/>
          </p:nvPr>
        </p:nvSpPr>
        <p:spPr>
          <a:xfrm>
            <a:off x="838200" y="2183802"/>
            <a:ext cx="5224272" cy="3543255"/>
          </a:xfrm>
        </p:spPr>
        <p:txBody>
          <a:bodyPr>
            <a:normAutofit/>
          </a:bodyPr>
          <a:lstStyle/>
          <a:p>
            <a:pPr eaLnBrk="1" hangingPunct="1"/>
            <a:r>
              <a:rPr lang="en-US" altLang="en-US" sz="2000" dirty="0"/>
              <a:t>Specifiers included</a:t>
            </a:r>
          </a:p>
          <a:p>
            <a:pPr lvl="1" eaLnBrk="1" hangingPunct="1"/>
            <a:r>
              <a:rPr lang="en-US" altLang="en-US" sz="2000" dirty="0"/>
              <a:t>Without good prognostic features</a:t>
            </a:r>
          </a:p>
          <a:p>
            <a:pPr lvl="2" eaLnBrk="1" hangingPunct="1"/>
            <a:r>
              <a:rPr lang="en-US" altLang="en-US" sz="2000" dirty="0"/>
              <a:t>Confusion or perplexity </a:t>
            </a:r>
            <a:r>
              <a:rPr lang="en-US" altLang="en-US" sz="2000" dirty="0">
                <a:solidFill>
                  <a:srgbClr val="FF0000"/>
                </a:solidFill>
              </a:rPr>
              <a:t>at the height of the psychotic episode</a:t>
            </a:r>
          </a:p>
        </p:txBody>
      </p:sp>
      <p:sp>
        <p:nvSpPr>
          <p:cNvPr id="31750" name="Content Placeholder 5"/>
          <p:cNvSpPr>
            <a:spLocks noGrp="1"/>
          </p:cNvSpPr>
          <p:nvPr>
            <p:ph idx="13"/>
          </p:nvPr>
        </p:nvSpPr>
        <p:spPr>
          <a:xfrm>
            <a:off x="6129528" y="2183802"/>
            <a:ext cx="5224272" cy="3543255"/>
          </a:xfrm>
        </p:spPr>
        <p:txBody>
          <a:bodyPr/>
          <a:lstStyle/>
          <a:p>
            <a:pPr eaLnBrk="1" hangingPunct="1"/>
            <a:r>
              <a:rPr lang="en-US" altLang="en-US" sz="2000" dirty="0"/>
              <a:t>Specifiers included</a:t>
            </a:r>
          </a:p>
          <a:p>
            <a:pPr lvl="1" eaLnBrk="1" hangingPunct="1"/>
            <a:r>
              <a:rPr lang="en-US" altLang="en-US" sz="2000" dirty="0"/>
              <a:t>Without good prognostic features</a:t>
            </a:r>
          </a:p>
          <a:p>
            <a:pPr lvl="2" eaLnBrk="1" hangingPunct="1"/>
            <a:r>
              <a:rPr lang="en-US" altLang="en-US" sz="2000" dirty="0"/>
              <a:t>Confusion or perplexity – no mention of temporal correlation</a:t>
            </a:r>
          </a:p>
          <a:p>
            <a:pPr lvl="2" eaLnBrk="1" hangingPunct="1"/>
            <a:r>
              <a:rPr lang="en-US" altLang="en-US" sz="2000" dirty="0"/>
              <a:t>Catatonia</a:t>
            </a:r>
          </a:p>
          <a:p>
            <a:pPr lvl="2" eaLnBrk="1" hangingPunct="1"/>
            <a:r>
              <a:rPr lang="en-US" altLang="en-US" sz="2000" dirty="0"/>
              <a:t>Severity</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4200154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Autofit/>
          </a:bodyPr>
          <a:lstStyle/>
          <a:p>
            <a:pPr eaLnBrk="1" hangingPunct="1"/>
            <a:r>
              <a:rPr lang="en-US" altLang="en-US" dirty="0" smtClean="0"/>
              <a:t>Differences – Substance/medication – Induced </a:t>
            </a:r>
            <a:r>
              <a:rPr lang="en-US" altLang="en-US" dirty="0"/>
              <a:t>psychotic disorder</a:t>
            </a:r>
          </a:p>
        </p:txBody>
      </p:sp>
      <p:sp>
        <p:nvSpPr>
          <p:cNvPr id="32772" name="Content Placeholder 4"/>
          <p:cNvSpPr>
            <a:spLocks noGrp="1"/>
          </p:cNvSpPr>
          <p:nvPr>
            <p:ph idx="1"/>
          </p:nvPr>
        </p:nvSpPr>
        <p:spPr>
          <a:xfrm>
            <a:off x="838200" y="2107096"/>
            <a:ext cx="5224272" cy="3619962"/>
          </a:xfrm>
        </p:spPr>
        <p:txBody>
          <a:bodyPr>
            <a:normAutofit/>
          </a:bodyPr>
          <a:lstStyle/>
          <a:p>
            <a:pPr marL="533387"/>
            <a:r>
              <a:rPr lang="en-US" altLang="en-US" sz="2000" dirty="0"/>
              <a:t>Change in symptom appearance in criterion B</a:t>
            </a:r>
          </a:p>
          <a:p>
            <a:pPr marL="1295368" lvl="1" indent="-609585">
              <a:buFont typeface="Calibri Light" pitchFamily="34" charset="0"/>
              <a:buAutoNum type="alphaUcPeriod" startAt="2"/>
            </a:pPr>
            <a:r>
              <a:rPr lang="en-US" altLang="en-US" sz="2000" dirty="0" smtClean="0"/>
              <a:t>Evidence of </a:t>
            </a:r>
            <a:r>
              <a:rPr lang="en-US" altLang="en-US" sz="2000" dirty="0" smtClean="0">
                <a:solidFill>
                  <a:srgbClr val="FF0000"/>
                </a:solidFill>
              </a:rPr>
              <a:t>either 1 or 2 </a:t>
            </a:r>
          </a:p>
          <a:p>
            <a:pPr marL="1676358" lvl="2" indent="-457189">
              <a:buFont typeface="Calibri Light" pitchFamily="34" charset="0"/>
              <a:buAutoNum type="arabicPeriod"/>
            </a:pPr>
            <a:r>
              <a:rPr lang="en-US" altLang="en-US" sz="2000" dirty="0" smtClean="0"/>
              <a:t>Symptoms in criterion A developed during or </a:t>
            </a:r>
            <a:r>
              <a:rPr lang="en-US" altLang="en-US" sz="2000" dirty="0" smtClean="0">
                <a:solidFill>
                  <a:srgbClr val="FF0000"/>
                </a:solidFill>
              </a:rPr>
              <a:t>within a month of</a:t>
            </a:r>
            <a:r>
              <a:rPr lang="en-US" altLang="en-US" sz="2000" dirty="0" smtClean="0"/>
              <a:t>, substance intoxication or withdrawal</a:t>
            </a:r>
          </a:p>
          <a:p>
            <a:pPr marL="1676358" lvl="2" indent="-457189">
              <a:buFont typeface="Calibri Light" pitchFamily="34" charset="0"/>
              <a:buAutoNum type="arabicPeriod"/>
            </a:pPr>
            <a:r>
              <a:rPr lang="en-US" altLang="en-US" sz="2000" dirty="0" smtClean="0"/>
              <a:t>Medication use is etiologically related to the disturbance</a:t>
            </a:r>
          </a:p>
        </p:txBody>
      </p:sp>
      <p:sp>
        <p:nvSpPr>
          <p:cNvPr id="7" name="Content Placeholder 6"/>
          <p:cNvSpPr>
            <a:spLocks noGrp="1"/>
          </p:cNvSpPr>
          <p:nvPr>
            <p:ph idx="13"/>
          </p:nvPr>
        </p:nvSpPr>
        <p:spPr>
          <a:xfrm>
            <a:off x="6129528" y="2107096"/>
            <a:ext cx="5224272" cy="3619962"/>
          </a:xfrm>
        </p:spPr>
        <p:txBody>
          <a:bodyPr>
            <a:normAutofit/>
          </a:bodyPr>
          <a:lstStyle/>
          <a:p>
            <a:pPr eaLnBrk="1" hangingPunct="1">
              <a:defRPr/>
            </a:pPr>
            <a:r>
              <a:rPr lang="en-US" sz="2000" dirty="0"/>
              <a:t>Changes as follows</a:t>
            </a:r>
          </a:p>
          <a:p>
            <a:pPr marL="1066773" lvl="1" indent="-457189">
              <a:buFont typeface="+mj-lt"/>
              <a:buAutoNum type="alphaUcPeriod" startAt="2"/>
              <a:defRPr/>
            </a:pPr>
            <a:r>
              <a:rPr lang="en-US" sz="2000" dirty="0" smtClean="0"/>
              <a:t>Evidence of </a:t>
            </a:r>
            <a:r>
              <a:rPr lang="en-US" sz="2000" dirty="0">
                <a:solidFill>
                  <a:schemeClr val="accent2">
                    <a:lumMod val="75000"/>
                  </a:schemeClr>
                </a:solidFill>
              </a:rPr>
              <a:t>both 1 &amp; 2</a:t>
            </a:r>
          </a:p>
          <a:p>
            <a:pPr marL="1676358" lvl="2" indent="-457189">
              <a:buFont typeface="+mj-lt"/>
              <a:buAutoNum type="arabicPeriod"/>
              <a:defRPr/>
            </a:pPr>
            <a:r>
              <a:rPr lang="en-US" sz="2000" dirty="0"/>
              <a:t>Symptoms in criterion A developed </a:t>
            </a:r>
            <a:r>
              <a:rPr lang="en-US" sz="2000" dirty="0">
                <a:solidFill>
                  <a:schemeClr val="accent2">
                    <a:lumMod val="75000"/>
                  </a:schemeClr>
                </a:solidFill>
              </a:rPr>
              <a:t>soon after</a:t>
            </a:r>
            <a:r>
              <a:rPr lang="en-US" sz="2000" dirty="0"/>
              <a:t> substance intoxication or withdrawal or after exposure to a </a:t>
            </a:r>
            <a:r>
              <a:rPr lang="en-US" sz="2000" dirty="0" smtClean="0"/>
              <a:t>medication</a:t>
            </a:r>
          </a:p>
          <a:p>
            <a:pPr marL="1676358" lvl="2" indent="-457189">
              <a:buFont typeface="+mj-lt"/>
              <a:buAutoNum type="arabicPeriod"/>
              <a:defRPr/>
            </a:pPr>
            <a:r>
              <a:rPr lang="en-US" sz="2000" dirty="0" smtClean="0"/>
              <a:t>The involved substance is capable of producing the symptoms in “A”</a:t>
            </a:r>
            <a:endParaRPr lang="en-US" sz="2000" dirty="0"/>
          </a:p>
        </p:txBody>
      </p:sp>
      <p:grpSp>
        <p:nvGrpSpPr>
          <p:cNvPr id="8" name="Group 7"/>
          <p:cNvGrpSpPr/>
          <p:nvPr/>
        </p:nvGrpSpPr>
        <p:grpSpPr>
          <a:xfrm>
            <a:off x="6129528" y="1282241"/>
            <a:ext cx="1539240" cy="689458"/>
            <a:chOff x="6129528" y="1282241"/>
            <a:chExt cx="1539240" cy="689458"/>
          </a:xfrm>
        </p:grpSpPr>
        <p:sp>
          <p:nvSpPr>
            <p:cNvPr id="9" name="Rectangle 8"/>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1" name="Group 10"/>
          <p:cNvGrpSpPr/>
          <p:nvPr/>
        </p:nvGrpSpPr>
        <p:grpSpPr>
          <a:xfrm>
            <a:off x="835026" y="1282241"/>
            <a:ext cx="1539240" cy="689458"/>
            <a:chOff x="6129528" y="1282241"/>
            <a:chExt cx="1539240" cy="689458"/>
          </a:xfrm>
        </p:grpSpPr>
        <p:sp>
          <p:nvSpPr>
            <p:cNvPr id="12" name="Rectangle 11"/>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445689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Content Placeholder 3"/>
          <p:cNvSpPr>
            <a:spLocks noGrp="1"/>
          </p:cNvSpPr>
          <p:nvPr>
            <p:ph idx="1"/>
          </p:nvPr>
        </p:nvSpPr>
        <p:spPr>
          <a:xfrm>
            <a:off x="838200" y="2226832"/>
            <a:ext cx="5224272" cy="3500225"/>
          </a:xfrm>
        </p:spPr>
        <p:txBody>
          <a:bodyPr>
            <a:normAutofit/>
          </a:bodyPr>
          <a:lstStyle/>
          <a:p>
            <a:pPr eaLnBrk="1" hangingPunct="1"/>
            <a:r>
              <a:rPr lang="en-US" altLang="en-US" sz="2000" dirty="0"/>
              <a:t>No mention of effects on </a:t>
            </a:r>
            <a:r>
              <a:rPr lang="en-US" altLang="en-US" sz="2000" dirty="0" smtClean="0"/>
              <a:t>functioning</a:t>
            </a:r>
          </a:p>
          <a:p>
            <a:pPr eaLnBrk="1" hangingPunct="1"/>
            <a:r>
              <a:rPr lang="en-US" altLang="en-US" sz="2000" dirty="0"/>
              <a:t>Specifiers</a:t>
            </a:r>
            <a:r>
              <a:rPr lang="en-US" altLang="en-US" sz="2000" dirty="0" smtClean="0"/>
              <a:t>:</a:t>
            </a:r>
          </a:p>
          <a:p>
            <a:pPr lvl="1" eaLnBrk="1" hangingPunct="1"/>
            <a:r>
              <a:rPr lang="en-US" altLang="en-US" sz="2000" dirty="0"/>
              <a:t>Predominant symptoms presentation</a:t>
            </a:r>
          </a:p>
          <a:p>
            <a:pPr lvl="2" eaLnBrk="1" hangingPunct="1"/>
            <a:r>
              <a:rPr lang="en-US" altLang="en-US" sz="2000" dirty="0"/>
              <a:t>With delusions</a:t>
            </a:r>
          </a:p>
          <a:p>
            <a:pPr lvl="2" eaLnBrk="1" hangingPunct="1"/>
            <a:r>
              <a:rPr lang="en-US" altLang="en-US" sz="2000" dirty="0"/>
              <a:t>With hallucinations</a:t>
            </a:r>
          </a:p>
          <a:p>
            <a:pPr lvl="1" eaLnBrk="1" hangingPunct="1"/>
            <a:r>
              <a:rPr lang="en-US" altLang="en-US" sz="2000" dirty="0"/>
              <a:t>No mention of severity specifier</a:t>
            </a:r>
          </a:p>
          <a:p>
            <a:pPr eaLnBrk="1" hangingPunct="1"/>
            <a:r>
              <a:rPr lang="en-US" altLang="en-US" sz="2000" dirty="0"/>
              <a:t>No mention about prevalence</a:t>
            </a:r>
          </a:p>
        </p:txBody>
      </p:sp>
      <p:sp>
        <p:nvSpPr>
          <p:cNvPr id="6" name="Content Placeholder 5"/>
          <p:cNvSpPr>
            <a:spLocks noGrp="1"/>
          </p:cNvSpPr>
          <p:nvPr>
            <p:ph idx="13"/>
          </p:nvPr>
        </p:nvSpPr>
        <p:spPr>
          <a:xfrm>
            <a:off x="6129528" y="2226832"/>
            <a:ext cx="5224272" cy="3500225"/>
          </a:xfrm>
        </p:spPr>
        <p:txBody>
          <a:bodyPr>
            <a:normAutofit/>
          </a:bodyPr>
          <a:lstStyle/>
          <a:p>
            <a:pPr eaLnBrk="1" hangingPunct="1">
              <a:defRPr/>
            </a:pPr>
            <a:r>
              <a:rPr lang="en-US" sz="2000" dirty="0"/>
              <a:t>Clinically significant distress or </a:t>
            </a:r>
            <a:r>
              <a:rPr lang="en-US" sz="2000" dirty="0">
                <a:solidFill>
                  <a:schemeClr val="accent2">
                    <a:lumMod val="75000"/>
                  </a:schemeClr>
                </a:solidFill>
              </a:rPr>
              <a:t>impairment in social, occupational or other important areas of functioning </a:t>
            </a:r>
            <a:r>
              <a:rPr lang="en-US" sz="2000" dirty="0"/>
              <a:t>is added to criteria</a:t>
            </a:r>
          </a:p>
          <a:p>
            <a:pPr eaLnBrk="1" hangingPunct="1">
              <a:defRPr/>
            </a:pPr>
            <a:r>
              <a:rPr lang="en-US" sz="2000" dirty="0"/>
              <a:t>Specifiers:</a:t>
            </a:r>
          </a:p>
          <a:p>
            <a:pPr lvl="1" eaLnBrk="1" hangingPunct="1">
              <a:defRPr/>
            </a:pPr>
            <a:r>
              <a:rPr lang="en-US" sz="2000" dirty="0"/>
              <a:t>No mention of predominant individual symptoms</a:t>
            </a:r>
          </a:p>
          <a:p>
            <a:pPr lvl="1" eaLnBrk="1" hangingPunct="1">
              <a:defRPr/>
            </a:pPr>
            <a:r>
              <a:rPr lang="en-US" sz="2000" dirty="0"/>
              <a:t>Severity specifier included</a:t>
            </a:r>
          </a:p>
          <a:p>
            <a:pPr eaLnBrk="1" hangingPunct="1">
              <a:defRPr/>
            </a:pPr>
            <a:r>
              <a:rPr lang="en-US" sz="2000" dirty="0" smtClean="0"/>
              <a:t>Prevalence </a:t>
            </a:r>
            <a:r>
              <a:rPr lang="en-US" sz="2000" dirty="0"/>
              <a:t>is around 7—25%</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
        <p:nvSpPr>
          <p:cNvPr id="14" name="Title 1"/>
          <p:cNvSpPr>
            <a:spLocks noGrp="1"/>
          </p:cNvSpPr>
          <p:nvPr>
            <p:ph type="title"/>
          </p:nvPr>
        </p:nvSpPr>
        <p:spPr>
          <a:xfrm>
            <a:off x="838200" y="365126"/>
            <a:ext cx="10515600" cy="507712"/>
          </a:xfrm>
        </p:spPr>
        <p:txBody>
          <a:bodyPr>
            <a:noAutofit/>
          </a:bodyPr>
          <a:lstStyle/>
          <a:p>
            <a:pPr eaLnBrk="1" hangingPunct="1"/>
            <a:r>
              <a:rPr lang="en-US" altLang="en-US" dirty="0" smtClean="0"/>
              <a:t>Differences – Substance/medication – Induced </a:t>
            </a:r>
            <a:r>
              <a:rPr lang="en-US" altLang="en-US" dirty="0"/>
              <a:t>psychotic disorder</a:t>
            </a:r>
          </a:p>
        </p:txBody>
      </p:sp>
    </p:spTree>
    <p:extLst>
      <p:ext uri="{BB962C8B-B14F-4D97-AF65-F5344CB8AC3E}">
        <p14:creationId xmlns:p14="http://schemas.microsoft.com/office/powerpoint/2010/main" val="2683405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Content Placeholder 3"/>
          <p:cNvSpPr>
            <a:spLocks noGrp="1"/>
          </p:cNvSpPr>
          <p:nvPr>
            <p:ph idx="1"/>
          </p:nvPr>
        </p:nvSpPr>
        <p:spPr>
          <a:xfrm>
            <a:off x="838200" y="2194560"/>
            <a:ext cx="5224272" cy="3532498"/>
          </a:xfrm>
        </p:spPr>
        <p:txBody>
          <a:bodyPr>
            <a:normAutofit/>
          </a:bodyPr>
          <a:lstStyle/>
          <a:p>
            <a:pPr eaLnBrk="1" hangingPunct="1"/>
            <a:r>
              <a:rPr lang="en-US" altLang="en-US" sz="2000" dirty="0" smtClean="0"/>
              <a:t>No </a:t>
            </a:r>
            <a:r>
              <a:rPr lang="en-US" altLang="en-US" sz="2000" dirty="0"/>
              <a:t>mention of effects on </a:t>
            </a:r>
            <a:r>
              <a:rPr lang="en-US" altLang="en-US" sz="2000" dirty="0" smtClean="0"/>
              <a:t>functioning</a:t>
            </a:r>
            <a:endParaRPr lang="en-US" altLang="en-US" sz="2000" dirty="0"/>
          </a:p>
          <a:p>
            <a:pPr eaLnBrk="1" hangingPunct="1"/>
            <a:r>
              <a:rPr lang="en-US" altLang="en-US" sz="2000" dirty="0" smtClean="0"/>
              <a:t>Specifiers </a:t>
            </a:r>
            <a:r>
              <a:rPr lang="en-US" altLang="en-US" sz="2000" dirty="0"/>
              <a:t>include</a:t>
            </a:r>
          </a:p>
          <a:p>
            <a:pPr lvl="1" eaLnBrk="1" hangingPunct="1"/>
            <a:r>
              <a:rPr lang="en-US" altLang="en-US" sz="2000" dirty="0"/>
              <a:t>Predominant symptoms presentation</a:t>
            </a:r>
          </a:p>
          <a:p>
            <a:pPr lvl="1" eaLnBrk="1" hangingPunct="1"/>
            <a:r>
              <a:rPr lang="en-US" altLang="en-US" sz="2000" dirty="0"/>
              <a:t>No mention of severity</a:t>
            </a:r>
          </a:p>
          <a:p>
            <a:pPr eaLnBrk="1" hangingPunct="1"/>
            <a:r>
              <a:rPr lang="en-US" altLang="en-US" sz="2000" dirty="0"/>
              <a:t>Prevalence is not mentioned</a:t>
            </a:r>
          </a:p>
        </p:txBody>
      </p:sp>
      <p:sp>
        <p:nvSpPr>
          <p:cNvPr id="6" name="Content Placeholder 5"/>
          <p:cNvSpPr>
            <a:spLocks noGrp="1"/>
          </p:cNvSpPr>
          <p:nvPr>
            <p:ph idx="13"/>
          </p:nvPr>
        </p:nvSpPr>
        <p:spPr>
          <a:xfrm>
            <a:off x="6129528" y="2194560"/>
            <a:ext cx="5224272" cy="3532498"/>
          </a:xfrm>
        </p:spPr>
        <p:txBody>
          <a:bodyPr>
            <a:normAutofit/>
          </a:bodyPr>
          <a:lstStyle/>
          <a:p>
            <a:pPr eaLnBrk="1" hangingPunct="1">
              <a:defRPr/>
            </a:pPr>
            <a:r>
              <a:rPr lang="en-US" sz="2000" dirty="0"/>
              <a:t>No major changes in criteria</a:t>
            </a:r>
          </a:p>
          <a:p>
            <a:pPr eaLnBrk="1" hangingPunct="1">
              <a:defRPr/>
            </a:pPr>
            <a:r>
              <a:rPr lang="en-US" sz="2000" dirty="0"/>
              <a:t>Clinically significant distress or </a:t>
            </a:r>
            <a:r>
              <a:rPr lang="en-US" sz="2000" dirty="0">
                <a:solidFill>
                  <a:schemeClr val="accent2">
                    <a:lumMod val="75000"/>
                  </a:schemeClr>
                </a:solidFill>
              </a:rPr>
              <a:t>impairment in social, occupational or other important areas of functioning </a:t>
            </a:r>
            <a:r>
              <a:rPr lang="en-US" sz="2000" dirty="0"/>
              <a:t>is added to criteria</a:t>
            </a:r>
          </a:p>
          <a:p>
            <a:pPr eaLnBrk="1" hangingPunct="1">
              <a:defRPr/>
            </a:pPr>
            <a:r>
              <a:rPr lang="en-US" sz="2000" dirty="0"/>
              <a:t>Specifiers include</a:t>
            </a:r>
          </a:p>
          <a:p>
            <a:pPr lvl="1" eaLnBrk="1" hangingPunct="1">
              <a:defRPr/>
            </a:pPr>
            <a:r>
              <a:rPr lang="en-US" sz="2000" dirty="0"/>
              <a:t>Predominant symptoms presentation</a:t>
            </a:r>
          </a:p>
          <a:p>
            <a:pPr lvl="1" eaLnBrk="1" hangingPunct="1">
              <a:defRPr/>
            </a:pPr>
            <a:r>
              <a:rPr lang="en-US" sz="2000" dirty="0"/>
              <a:t>Severity</a:t>
            </a:r>
          </a:p>
          <a:p>
            <a:pPr eaLnBrk="1" hangingPunct="1">
              <a:defRPr/>
            </a:pPr>
            <a:r>
              <a:rPr lang="en-US" sz="2000" dirty="0"/>
              <a:t>Lifetime prevalence is about 0.21 to 0.54%</a:t>
            </a:r>
          </a:p>
        </p:txBody>
      </p:sp>
      <p:sp>
        <p:nvSpPr>
          <p:cNvPr id="8" name="Title 1"/>
          <p:cNvSpPr>
            <a:spLocks noGrp="1"/>
          </p:cNvSpPr>
          <p:nvPr>
            <p:ph type="title"/>
          </p:nvPr>
        </p:nvSpPr>
        <p:spPr>
          <a:xfrm>
            <a:off x="838200" y="365126"/>
            <a:ext cx="10515600" cy="507712"/>
          </a:xfrm>
        </p:spPr>
        <p:txBody>
          <a:bodyPr>
            <a:noAutofit/>
          </a:bodyPr>
          <a:lstStyle/>
          <a:p>
            <a:pPr eaLnBrk="1" hangingPunct="1"/>
            <a:r>
              <a:rPr lang="en-US" altLang="en-US" dirty="0" smtClean="0"/>
              <a:t>Differences – Substance/medication – Induced </a:t>
            </a:r>
            <a:r>
              <a:rPr lang="en-US" altLang="en-US" dirty="0"/>
              <a:t>psychotic disorder</a:t>
            </a:r>
          </a:p>
        </p:txBody>
      </p:sp>
      <p:grpSp>
        <p:nvGrpSpPr>
          <p:cNvPr id="9" name="Group 8"/>
          <p:cNvGrpSpPr/>
          <p:nvPr/>
        </p:nvGrpSpPr>
        <p:grpSpPr>
          <a:xfrm>
            <a:off x="6129528" y="1282241"/>
            <a:ext cx="1539240" cy="689458"/>
            <a:chOff x="6129528" y="1282241"/>
            <a:chExt cx="1539240" cy="689458"/>
          </a:xfrm>
        </p:grpSpPr>
        <p:sp>
          <p:nvSpPr>
            <p:cNvPr id="10" name="Rectangle 9"/>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2" name="Group 11"/>
          <p:cNvGrpSpPr/>
          <p:nvPr/>
        </p:nvGrpSpPr>
        <p:grpSpPr>
          <a:xfrm>
            <a:off x="835026" y="1282241"/>
            <a:ext cx="1539240" cy="689458"/>
            <a:chOff x="6129528" y="1282241"/>
            <a:chExt cx="1539240" cy="689458"/>
          </a:xfrm>
        </p:grpSpPr>
        <p:sp>
          <p:nvSpPr>
            <p:cNvPr id="13" name="Rectangle 12"/>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211772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pPr eaLnBrk="1" hangingPunct="1"/>
            <a:r>
              <a:rPr lang="en-US" altLang="en-US" sz="3700" dirty="0" smtClean="0"/>
              <a:t>Differences – Catatonia</a:t>
            </a:r>
            <a:endParaRPr lang="en-US" altLang="en-US" sz="3700" dirty="0"/>
          </a:p>
        </p:txBody>
      </p:sp>
      <p:sp>
        <p:nvSpPr>
          <p:cNvPr id="35844" name="Content Placeholder 3"/>
          <p:cNvSpPr>
            <a:spLocks noGrp="1"/>
          </p:cNvSpPr>
          <p:nvPr>
            <p:ph idx="1"/>
          </p:nvPr>
        </p:nvSpPr>
        <p:spPr>
          <a:xfrm>
            <a:off x="838200" y="2183802"/>
            <a:ext cx="5224272" cy="3543256"/>
          </a:xfrm>
        </p:spPr>
        <p:txBody>
          <a:bodyPr/>
          <a:lstStyle/>
          <a:p>
            <a:pPr eaLnBrk="1" hangingPunct="1"/>
            <a:r>
              <a:rPr lang="en-US" altLang="en-US" sz="2000" dirty="0"/>
              <a:t>Is a subtype of schizophrenia and also specifier in mood disorders, and medication induced disorders</a:t>
            </a:r>
          </a:p>
        </p:txBody>
      </p:sp>
      <p:sp>
        <p:nvSpPr>
          <p:cNvPr id="35846" name="Content Placeholder 5"/>
          <p:cNvSpPr>
            <a:spLocks noGrp="1"/>
          </p:cNvSpPr>
          <p:nvPr>
            <p:ph idx="13"/>
          </p:nvPr>
        </p:nvSpPr>
        <p:spPr>
          <a:xfrm>
            <a:off x="6129528" y="2183802"/>
            <a:ext cx="5224272" cy="3543256"/>
          </a:xfrm>
        </p:spPr>
        <p:txBody>
          <a:bodyPr>
            <a:normAutofit/>
          </a:bodyPr>
          <a:lstStyle/>
          <a:p>
            <a:pPr eaLnBrk="1" hangingPunct="1"/>
            <a:r>
              <a:rPr lang="en-US" altLang="en-US" sz="2000" dirty="0"/>
              <a:t>Is a specifier/ associated condition</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33352039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eaLnBrk="1" hangingPunct="1"/>
            <a:r>
              <a:rPr lang="en-US" altLang="en-US" dirty="0" smtClean="0"/>
              <a:t>Differences – Psychotic </a:t>
            </a:r>
            <a:r>
              <a:rPr lang="en-US" altLang="en-US" dirty="0"/>
              <a:t>disorder not otherwise specified</a:t>
            </a:r>
          </a:p>
        </p:txBody>
      </p:sp>
      <p:sp>
        <p:nvSpPr>
          <p:cNvPr id="36868" name="Content Placeholder 3"/>
          <p:cNvSpPr>
            <a:spLocks noGrp="1"/>
          </p:cNvSpPr>
          <p:nvPr>
            <p:ph idx="1"/>
          </p:nvPr>
        </p:nvSpPr>
        <p:spPr>
          <a:xfrm>
            <a:off x="838200" y="2183802"/>
            <a:ext cx="5224272" cy="3543256"/>
          </a:xfrm>
        </p:spPr>
        <p:txBody>
          <a:bodyPr>
            <a:normAutofit/>
          </a:bodyPr>
          <a:lstStyle/>
          <a:p>
            <a:pPr eaLnBrk="1" hangingPunct="1"/>
            <a:r>
              <a:rPr lang="en-US" altLang="en-US" sz="2000" dirty="0"/>
              <a:t> Psychotic disorder not otherwise specified</a:t>
            </a:r>
          </a:p>
          <a:p>
            <a:pPr lvl="1" eaLnBrk="1" hangingPunct="1"/>
            <a:r>
              <a:rPr lang="en-US" altLang="en-US" sz="2000" dirty="0"/>
              <a:t>Inadequate or contradictory information to make a specific diagnosis </a:t>
            </a:r>
          </a:p>
          <a:p>
            <a:pPr lvl="1" eaLnBrk="1" hangingPunct="1"/>
            <a:r>
              <a:rPr lang="en-US" altLang="en-US" sz="2000" dirty="0"/>
              <a:t>Do not meet the criteria for any specific psychotic disorder</a:t>
            </a:r>
          </a:p>
        </p:txBody>
      </p:sp>
      <p:sp>
        <p:nvSpPr>
          <p:cNvPr id="36870" name="Content Placeholder 5"/>
          <p:cNvSpPr>
            <a:spLocks noGrp="1"/>
          </p:cNvSpPr>
          <p:nvPr>
            <p:ph idx="13"/>
          </p:nvPr>
        </p:nvSpPr>
        <p:spPr>
          <a:xfrm>
            <a:off x="6129528" y="2183802"/>
            <a:ext cx="5224272" cy="3543256"/>
          </a:xfrm>
        </p:spPr>
        <p:txBody>
          <a:bodyPr/>
          <a:lstStyle/>
          <a:p>
            <a:pPr eaLnBrk="1" hangingPunct="1"/>
            <a:r>
              <a:rPr lang="en-US" altLang="en-US" sz="2000" dirty="0"/>
              <a:t>Unspecified schizophrenia spectrum and other psychotic disorder 298.9 (F29)</a:t>
            </a:r>
          </a:p>
          <a:p>
            <a:pPr lvl="1" eaLnBrk="1" hangingPunct="1"/>
            <a:r>
              <a:rPr lang="en-US" altLang="en-US" sz="2000" dirty="0"/>
              <a:t>Clinically significant distress or impairment in social, occupational or other important areas of functioning predominate but do not meet full criteria for any of the disorders</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11137553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pPr eaLnBrk="1" hangingPunct="1"/>
            <a:r>
              <a:rPr lang="en-US" altLang="en-US" sz="3700" dirty="0" smtClean="0"/>
              <a:t>Differences – Other </a:t>
            </a:r>
            <a:r>
              <a:rPr lang="en-US" altLang="en-US" sz="3700" dirty="0"/>
              <a:t>disorders</a:t>
            </a:r>
          </a:p>
        </p:txBody>
      </p:sp>
      <p:sp>
        <p:nvSpPr>
          <p:cNvPr id="37892" name="Content Placeholder 3"/>
          <p:cNvSpPr>
            <a:spLocks noGrp="1"/>
          </p:cNvSpPr>
          <p:nvPr>
            <p:ph idx="1"/>
          </p:nvPr>
        </p:nvSpPr>
        <p:spPr>
          <a:xfrm>
            <a:off x="838200" y="2154056"/>
            <a:ext cx="5224272" cy="3573002"/>
          </a:xfrm>
        </p:spPr>
        <p:txBody>
          <a:bodyPr>
            <a:normAutofit/>
          </a:bodyPr>
          <a:lstStyle/>
          <a:p>
            <a:pPr eaLnBrk="1" hangingPunct="1"/>
            <a:r>
              <a:rPr lang="en-US" altLang="en-US" sz="2000" dirty="0"/>
              <a:t>Shared psychotic disorder (</a:t>
            </a:r>
            <a:r>
              <a:rPr lang="en-US" altLang="en-US" sz="2000" dirty="0" err="1"/>
              <a:t>Folie</a:t>
            </a:r>
            <a:r>
              <a:rPr lang="en-US" altLang="en-US" sz="2000" dirty="0"/>
              <a:t> a </a:t>
            </a:r>
            <a:r>
              <a:rPr lang="en-US" altLang="en-US" sz="2000" dirty="0" err="1"/>
              <a:t>Deux</a:t>
            </a:r>
            <a:r>
              <a:rPr lang="en-US" altLang="en-US" sz="2000" dirty="0"/>
              <a:t>) is a separate entity</a:t>
            </a:r>
          </a:p>
        </p:txBody>
      </p:sp>
      <p:sp>
        <p:nvSpPr>
          <p:cNvPr id="37894" name="Content Placeholder 5"/>
          <p:cNvSpPr>
            <a:spLocks noGrp="1"/>
          </p:cNvSpPr>
          <p:nvPr>
            <p:ph idx="13"/>
          </p:nvPr>
        </p:nvSpPr>
        <p:spPr>
          <a:xfrm>
            <a:off x="6129528" y="2154056"/>
            <a:ext cx="5224272" cy="3573002"/>
          </a:xfrm>
        </p:spPr>
        <p:txBody>
          <a:bodyPr>
            <a:normAutofit/>
          </a:bodyPr>
          <a:lstStyle/>
          <a:p>
            <a:pPr eaLnBrk="1" hangingPunct="1"/>
            <a:r>
              <a:rPr lang="en-US" altLang="en-US" sz="2000" dirty="0"/>
              <a:t>Other specified schizophrenia spectrum and other psychotic disorder 298.8 (F28)</a:t>
            </a:r>
          </a:p>
          <a:p>
            <a:pPr lvl="1" eaLnBrk="1" hangingPunct="1"/>
            <a:r>
              <a:rPr lang="en-US" altLang="en-US" sz="2000" dirty="0"/>
              <a:t>Symptoms characteristic of a schizophrenia spectrum and other psychotic disorder that cause clinically significant distress</a:t>
            </a:r>
          </a:p>
          <a:p>
            <a:pPr lvl="1" eaLnBrk="1" hangingPunct="1"/>
            <a:r>
              <a:rPr lang="en-US" altLang="en-US" sz="2000" dirty="0"/>
              <a:t>Does not meet full criteria for any of the disorders in the spectrum</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32091081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en-US" altLang="en-US" sz="3700" dirty="0" smtClean="0"/>
              <a:t>Differences – Other </a:t>
            </a:r>
            <a:r>
              <a:rPr lang="en-US" altLang="en-US" sz="3700" dirty="0"/>
              <a:t>disorders</a:t>
            </a:r>
          </a:p>
        </p:txBody>
      </p:sp>
      <p:sp>
        <p:nvSpPr>
          <p:cNvPr id="38916" name="Content Placeholder 3"/>
          <p:cNvSpPr>
            <a:spLocks noGrp="1"/>
          </p:cNvSpPr>
          <p:nvPr>
            <p:ph idx="1"/>
          </p:nvPr>
        </p:nvSpPr>
        <p:spPr>
          <a:xfrm>
            <a:off x="838200" y="2214880"/>
            <a:ext cx="5224272" cy="3512178"/>
          </a:xfrm>
        </p:spPr>
        <p:txBody>
          <a:bodyPr>
            <a:normAutofit/>
          </a:bodyPr>
          <a:lstStyle/>
          <a:p>
            <a:pPr eaLnBrk="1" hangingPunct="1"/>
            <a:r>
              <a:rPr lang="en-US" altLang="en-US" sz="2000"/>
              <a:t>No such classification present</a:t>
            </a:r>
          </a:p>
        </p:txBody>
      </p:sp>
      <p:sp>
        <p:nvSpPr>
          <p:cNvPr id="38918" name="Content Placeholder 5"/>
          <p:cNvSpPr>
            <a:spLocks noGrp="1"/>
          </p:cNvSpPr>
          <p:nvPr>
            <p:ph idx="13"/>
          </p:nvPr>
        </p:nvSpPr>
        <p:spPr>
          <a:xfrm>
            <a:off x="6129528" y="2214880"/>
            <a:ext cx="5224272" cy="3512178"/>
          </a:xfrm>
        </p:spPr>
        <p:txBody>
          <a:bodyPr>
            <a:normAutofit/>
          </a:bodyPr>
          <a:lstStyle/>
          <a:p>
            <a:pPr eaLnBrk="1" hangingPunct="1"/>
            <a:r>
              <a:rPr lang="en-US" altLang="en-US" sz="2000" dirty="0"/>
              <a:t>Includes:</a:t>
            </a:r>
          </a:p>
          <a:p>
            <a:pPr lvl="1" eaLnBrk="1" hangingPunct="1"/>
            <a:r>
              <a:rPr lang="en-US" altLang="en-US" sz="2000" dirty="0"/>
              <a:t>Persistent auditory hallucinations in the absence of any other features</a:t>
            </a:r>
          </a:p>
          <a:p>
            <a:pPr lvl="1" eaLnBrk="1" hangingPunct="1"/>
            <a:r>
              <a:rPr lang="en-US" altLang="en-US" sz="2000" dirty="0"/>
              <a:t>Delusions with significant overlapping mood episodes</a:t>
            </a:r>
          </a:p>
          <a:p>
            <a:pPr lvl="1" eaLnBrk="1" hangingPunct="1"/>
            <a:r>
              <a:rPr lang="en-US" altLang="en-US" sz="2000" dirty="0"/>
              <a:t>Attenuated psychosis syndrome: psychotic- like symptoms below a threshold for full psychosis</a:t>
            </a:r>
          </a:p>
          <a:p>
            <a:pPr lvl="1" eaLnBrk="1" hangingPunct="1"/>
            <a:r>
              <a:rPr lang="en-US" altLang="en-US" sz="2000" dirty="0"/>
              <a:t>Delusional symptoms in partner of individual with delusional disorder</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a:t>
              </a:r>
              <a:r>
                <a:rPr lang="en-US" altLang="en-US" b="1" dirty="0">
                  <a:solidFill>
                    <a:schemeClr val="bg1"/>
                  </a:solidFill>
                </a:rPr>
                <a:t>I</a:t>
              </a:r>
              <a:r>
                <a:rPr lang="en-US" altLang="en-US" b="1" dirty="0" smtClean="0">
                  <a:solidFill>
                    <a:schemeClr val="bg1"/>
                  </a:solidFill>
                </a:rPr>
                <a:t>V</a:t>
              </a:r>
            </a:p>
          </p:txBody>
        </p:sp>
      </p:grpSp>
    </p:spTree>
    <p:extLst>
      <p:ext uri="{BB962C8B-B14F-4D97-AF65-F5344CB8AC3E}">
        <p14:creationId xmlns:p14="http://schemas.microsoft.com/office/powerpoint/2010/main" val="7804077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dirty="0" smtClean="0"/>
              <a:t>Summary</a:t>
            </a:r>
          </a:p>
        </p:txBody>
      </p:sp>
      <p:sp>
        <p:nvSpPr>
          <p:cNvPr id="39939" name="Content Placeholder 6"/>
          <p:cNvSpPr>
            <a:spLocks noGrp="1"/>
          </p:cNvSpPr>
          <p:nvPr>
            <p:ph idx="1"/>
          </p:nvPr>
        </p:nvSpPr>
        <p:spPr/>
        <p:txBody>
          <a:bodyPr>
            <a:normAutofit lnSpcReduction="10000"/>
          </a:bodyPr>
          <a:lstStyle/>
          <a:p>
            <a:pPr eaLnBrk="1" hangingPunct="1">
              <a:lnSpc>
                <a:spcPct val="100000"/>
              </a:lnSpc>
            </a:pPr>
            <a:r>
              <a:rPr lang="en-US" altLang="en-US" sz="1800" dirty="0" smtClean="0"/>
              <a:t>Change in the organization/arrangement of disorders</a:t>
            </a:r>
          </a:p>
          <a:p>
            <a:pPr eaLnBrk="1" hangingPunct="1">
              <a:lnSpc>
                <a:spcPct val="100000"/>
              </a:lnSpc>
            </a:pPr>
            <a:r>
              <a:rPr lang="en-US" altLang="en-US" sz="1800" dirty="0" smtClean="0"/>
              <a:t>Changes in the definition of the term “psychosis” and its application is common to all the disorders listed</a:t>
            </a:r>
          </a:p>
          <a:p>
            <a:pPr eaLnBrk="1" hangingPunct="1">
              <a:lnSpc>
                <a:spcPct val="100000"/>
              </a:lnSpc>
            </a:pPr>
            <a:r>
              <a:rPr lang="en-US" altLang="en-US" sz="1800" dirty="0" smtClean="0"/>
              <a:t>Changes in the disorders</a:t>
            </a:r>
          </a:p>
          <a:p>
            <a:pPr lvl="1" eaLnBrk="1" hangingPunct="1">
              <a:lnSpc>
                <a:spcPct val="100000"/>
              </a:lnSpc>
            </a:pPr>
            <a:r>
              <a:rPr lang="en-US" altLang="en-US" dirty="0" smtClean="0"/>
              <a:t>Inclusion of Schizotypal disorder, catatonia and other unspecified disorders</a:t>
            </a:r>
          </a:p>
          <a:p>
            <a:pPr lvl="1" eaLnBrk="1" hangingPunct="1">
              <a:lnSpc>
                <a:spcPct val="100000"/>
              </a:lnSpc>
            </a:pPr>
            <a:r>
              <a:rPr lang="en-US" altLang="en-US" dirty="0" smtClean="0"/>
              <a:t>Exclusion of Shared Psychotic disorder and Psychotic disorder NOS</a:t>
            </a:r>
          </a:p>
          <a:p>
            <a:pPr eaLnBrk="1" hangingPunct="1">
              <a:lnSpc>
                <a:spcPct val="100000"/>
              </a:lnSpc>
            </a:pPr>
            <a:r>
              <a:rPr lang="en-US" altLang="en-US" sz="1800" dirty="0" smtClean="0"/>
              <a:t>Exclusion of bizarre delusions and voices commenting or conversing with each other from the inclusion criteria of schizophrenia</a:t>
            </a:r>
          </a:p>
          <a:p>
            <a:pPr eaLnBrk="1" hangingPunct="1">
              <a:lnSpc>
                <a:spcPct val="100000"/>
              </a:lnSpc>
            </a:pPr>
            <a:r>
              <a:rPr lang="en-US" altLang="en-US" sz="1800" dirty="0" smtClean="0"/>
              <a:t>Exclusion of subtypes of schizophrenia</a:t>
            </a:r>
          </a:p>
          <a:p>
            <a:pPr eaLnBrk="1" hangingPunct="1">
              <a:lnSpc>
                <a:spcPct val="100000"/>
              </a:lnSpc>
            </a:pPr>
            <a:r>
              <a:rPr lang="en-US" altLang="en-US" sz="1800" dirty="0" smtClean="0"/>
              <a:t>Exclusion of non-bizarre delusions from  criteria for diagnosing delusional disorder</a:t>
            </a:r>
          </a:p>
          <a:p>
            <a:pPr eaLnBrk="1" hangingPunct="1">
              <a:lnSpc>
                <a:spcPct val="100000"/>
              </a:lnSpc>
            </a:pPr>
            <a:r>
              <a:rPr lang="en-US" altLang="en-US" sz="1800" dirty="0" smtClean="0"/>
              <a:t>Requirement that mood symptoms be a part of “total duration” of psychotic illness rather than only for the “current episode” of psychotic illness</a:t>
            </a:r>
          </a:p>
          <a:p>
            <a:pPr eaLnBrk="1" hangingPunct="1">
              <a:lnSpc>
                <a:spcPct val="100000"/>
              </a:lnSpc>
            </a:pPr>
            <a:r>
              <a:rPr lang="en-US" altLang="en-US" sz="1800" dirty="0" smtClean="0"/>
              <a:t>Inclusion of catatonia as a separate disorder</a:t>
            </a:r>
          </a:p>
          <a:p>
            <a:pPr eaLnBrk="1" hangingPunct="1">
              <a:lnSpc>
                <a:spcPct val="100000"/>
              </a:lnSpc>
            </a:pPr>
            <a:endParaRPr lang="en-US" altLang="en-US" sz="1800" dirty="0" smtClean="0"/>
          </a:p>
        </p:txBody>
      </p:sp>
    </p:spTree>
    <p:extLst>
      <p:ext uri="{BB962C8B-B14F-4D97-AF65-F5344CB8AC3E}">
        <p14:creationId xmlns:p14="http://schemas.microsoft.com/office/powerpoint/2010/main" val="31541791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a:t>
            </a:r>
            <a:r>
              <a:rPr lang="en-US" dirty="0" smtClean="0"/>
              <a:t>DSM 5 and IC10</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387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The trajectory to schizophrenia </a:t>
            </a:r>
            <a:r>
              <a:rPr lang="en-US" sz="1800" dirty="0" smtClean="0"/>
              <a:t> – </a:t>
            </a:r>
            <a:r>
              <a:rPr lang="en-US" sz="1800" dirty="0"/>
              <a:t>evolution of symptoms and main risk factors</a:t>
            </a:r>
          </a:p>
        </p:txBody>
      </p:sp>
      <p:sp>
        <p:nvSpPr>
          <p:cNvPr id="4" name="Text Placeholder 3"/>
          <p:cNvSpPr txBox="1">
            <a:spLocks/>
          </p:cNvSpPr>
          <p:nvPr/>
        </p:nvSpPr>
        <p:spPr>
          <a:xfrm>
            <a:off x="838200" y="6319780"/>
            <a:ext cx="5607051" cy="282129"/>
          </a:xfrm>
          <a:prstGeom prst="rect">
            <a:avLst/>
          </a:prstGeom>
        </p:spPr>
        <p:txBody>
          <a:bodyPr vert="horz" lIns="0" tIns="0" rIns="0" bIns="0" rtlCol="0" anchor="b">
            <a:spAutoFit/>
          </a:bodyPr>
          <a:lstStyle>
            <a:lvl1pPr indent="0">
              <a:lnSpc>
                <a:spcPts val="1050"/>
              </a:lnSpc>
              <a:spcBef>
                <a:spcPts val="0"/>
              </a:spcBef>
              <a:buClr>
                <a:srgbClr val="C00000"/>
              </a:buClr>
              <a:buFont typeface="Arial"/>
              <a:buNone/>
              <a:defRPr sz="900" baseline="0">
                <a:solidFill>
                  <a:schemeClr val="tx1">
                    <a:lumMod val="65000"/>
                    <a:lumOff val="35000"/>
                  </a:schemeClr>
                </a:solidFill>
                <a:latin typeface="Arial" charset="0"/>
                <a:ea typeface="Arial" charset="0"/>
                <a:cs typeface="Arial" charset="0"/>
              </a:defRPr>
            </a:lvl1pPr>
            <a:lvl2pPr marL="685800" indent="-228600">
              <a:lnSpc>
                <a:spcPct val="90000"/>
              </a:lnSpc>
              <a:spcBef>
                <a:spcPts val="500"/>
              </a:spcBef>
              <a:buClr>
                <a:srgbClr val="C00000"/>
              </a:buClr>
              <a:buFont typeface="Arial"/>
              <a:buChar char="•"/>
              <a:defRPr>
                <a:latin typeface="Arial" charset="0"/>
                <a:ea typeface="Arial" charset="0"/>
                <a:cs typeface="Arial" charset="0"/>
              </a:defRPr>
            </a:lvl2pPr>
            <a:lvl3pPr marL="1143000" indent="-228600">
              <a:lnSpc>
                <a:spcPct val="90000"/>
              </a:lnSpc>
              <a:spcBef>
                <a:spcPts val="500"/>
              </a:spcBef>
              <a:buClr>
                <a:srgbClr val="C00000"/>
              </a:buClr>
              <a:buFont typeface="Arial"/>
              <a:buChar char="•"/>
              <a:defRPr sz="1400">
                <a:latin typeface="Arial" charset="0"/>
                <a:ea typeface="Arial" charset="0"/>
                <a:cs typeface="Arial" charset="0"/>
              </a:defRPr>
            </a:lvl3pPr>
            <a:lvl4pPr marL="1600200" indent="-228600">
              <a:lnSpc>
                <a:spcPct val="90000"/>
              </a:lnSpc>
              <a:spcBef>
                <a:spcPts val="500"/>
              </a:spcBef>
              <a:buClr>
                <a:srgbClr val="C00000"/>
              </a:buClr>
              <a:buFont typeface="Arial"/>
              <a:buChar char="•"/>
              <a:defRPr sz="1000">
                <a:latin typeface="Arial" charset="0"/>
                <a:ea typeface="Arial" charset="0"/>
                <a:cs typeface="Arial" charset="0"/>
              </a:defRPr>
            </a:lvl4pPr>
            <a:lvl5pPr marL="2057400" indent="-228600">
              <a:lnSpc>
                <a:spcPct val="90000"/>
              </a:lnSpc>
              <a:spcBef>
                <a:spcPts val="500"/>
              </a:spcBef>
              <a:buClr>
                <a:srgbClr val="C00000"/>
              </a:buClr>
              <a:buFont typeface="Arial"/>
              <a:buChar char="•"/>
              <a:defRPr sz="100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GB" dirty="0" smtClean="0"/>
              <a:t>Adapted Howes </a:t>
            </a:r>
            <a:r>
              <a:rPr lang="en-GB" dirty="0"/>
              <a:t>&amp; Murray. Lancet 2014;383(9929):1677–1687</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898" y="1440155"/>
            <a:ext cx="9664338" cy="4251070"/>
          </a:xfrm>
          <a:prstGeom prst="rect">
            <a:avLst/>
          </a:prstGeom>
        </p:spPr>
      </p:pic>
    </p:spTree>
    <p:extLst>
      <p:ext uri="{BB962C8B-B14F-4D97-AF65-F5344CB8AC3E}">
        <p14:creationId xmlns:p14="http://schemas.microsoft.com/office/powerpoint/2010/main" val="644244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p:cNvSpPr>
          <p:nvPr/>
        </p:nvSpPr>
        <p:spPr>
          <a:xfrm>
            <a:off x="835026" y="2174875"/>
            <a:ext cx="5386917" cy="3951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32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27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2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21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21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2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21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21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2100" kern="1200">
                <a:solidFill>
                  <a:schemeClr val="tx1"/>
                </a:solidFill>
                <a:latin typeface="+mn-lt"/>
                <a:ea typeface="+mn-ea"/>
                <a:cs typeface="+mn-cs"/>
              </a:defRPr>
            </a:lvl9pPr>
          </a:lstStyle>
          <a:p>
            <a:r>
              <a:rPr lang="en-US" altLang="en-US" sz="2000" dirty="0">
                <a:solidFill>
                  <a:schemeClr val="accent1"/>
                </a:solidFill>
              </a:rPr>
              <a:t>Schizophrenia spectrum and other psychotic disorders</a:t>
            </a:r>
          </a:p>
        </p:txBody>
      </p:sp>
      <p:sp>
        <p:nvSpPr>
          <p:cNvPr id="8" name="Content Placeholder 5"/>
          <p:cNvSpPr txBox="1">
            <a:spLocks/>
          </p:cNvSpPr>
          <p:nvPr/>
        </p:nvSpPr>
        <p:spPr>
          <a:xfrm>
            <a:off x="6129528" y="2174875"/>
            <a:ext cx="5389033" cy="3951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32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27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2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21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21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2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21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21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2100" kern="1200">
                <a:solidFill>
                  <a:schemeClr val="tx1"/>
                </a:solidFill>
                <a:latin typeface="+mn-lt"/>
                <a:ea typeface="+mn-ea"/>
                <a:cs typeface="+mn-cs"/>
              </a:defRPr>
            </a:lvl9pPr>
          </a:lstStyle>
          <a:p>
            <a:pPr>
              <a:defRPr/>
            </a:pPr>
            <a:r>
              <a:rPr lang="en-US" sz="2000" dirty="0">
                <a:solidFill>
                  <a:schemeClr val="accent2">
                    <a:lumMod val="75000"/>
                  </a:schemeClr>
                </a:solidFill>
              </a:rPr>
              <a:t>Schizophrenia, schizotypal and delusional </a:t>
            </a:r>
            <a:r>
              <a:rPr lang="en-US" sz="2000" dirty="0" smtClean="0">
                <a:solidFill>
                  <a:schemeClr val="accent2">
                    <a:lumMod val="75000"/>
                  </a:schemeClr>
                </a:solidFill>
              </a:rPr>
              <a:t>disorders</a:t>
            </a:r>
            <a:endParaRPr lang="en-US" sz="2000" dirty="0">
              <a:solidFill>
                <a:schemeClr val="accent2">
                  <a:lumMod val="75000"/>
                </a:schemeClr>
              </a:solidFill>
            </a:endParaRPr>
          </a:p>
        </p:txBody>
      </p:sp>
      <p:grpSp>
        <p:nvGrpSpPr>
          <p:cNvPr id="11" name="Group 10"/>
          <p:cNvGrpSpPr/>
          <p:nvPr/>
        </p:nvGrpSpPr>
        <p:grpSpPr>
          <a:xfrm>
            <a:off x="6129528" y="1282241"/>
            <a:ext cx="1539240" cy="689458"/>
            <a:chOff x="6129528" y="1282241"/>
            <a:chExt cx="1539240" cy="689458"/>
          </a:xfrm>
        </p:grpSpPr>
        <p:sp>
          <p:nvSpPr>
            <p:cNvPr id="12" name="Rectangle 11"/>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ICD 10</a:t>
              </a:r>
            </a:p>
          </p:txBody>
        </p:sp>
      </p:grpSp>
      <p:grpSp>
        <p:nvGrpSpPr>
          <p:cNvPr id="14" name="Group 13"/>
          <p:cNvGrpSpPr/>
          <p:nvPr/>
        </p:nvGrpSpPr>
        <p:grpSpPr>
          <a:xfrm>
            <a:off x="835026" y="1282241"/>
            <a:ext cx="1539240" cy="689458"/>
            <a:chOff x="6129528" y="1282241"/>
            <a:chExt cx="1539240" cy="689458"/>
          </a:xfrm>
        </p:grpSpPr>
        <p:sp>
          <p:nvSpPr>
            <p:cNvPr id="15" name="Rectangle 14"/>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spTree>
    <p:extLst>
      <p:ext uri="{BB962C8B-B14F-4D97-AF65-F5344CB8AC3E}">
        <p14:creationId xmlns:p14="http://schemas.microsoft.com/office/powerpoint/2010/main" val="7019921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2107096"/>
            <a:ext cx="5224272" cy="3619962"/>
          </a:xfrm>
        </p:spPr>
        <p:txBody>
          <a:bodyPr>
            <a:normAutofit lnSpcReduction="10000"/>
          </a:bodyPr>
          <a:lstStyle/>
          <a:p>
            <a:pPr eaLnBrk="1" hangingPunct="1">
              <a:defRPr/>
            </a:pPr>
            <a:r>
              <a:rPr lang="en-US" sz="1600" dirty="0"/>
              <a:t>Schizotypal disorder</a:t>
            </a:r>
          </a:p>
          <a:p>
            <a:pPr eaLnBrk="1" hangingPunct="1">
              <a:defRPr/>
            </a:pPr>
            <a:r>
              <a:rPr lang="en-US" sz="1600" dirty="0"/>
              <a:t>Brief psychotic disorder </a:t>
            </a:r>
            <a:endParaRPr lang="en-US" sz="1600" dirty="0" smtClean="0"/>
          </a:p>
          <a:p>
            <a:pPr eaLnBrk="1" hangingPunct="1">
              <a:defRPr/>
            </a:pPr>
            <a:r>
              <a:rPr lang="en-US" sz="1600" dirty="0" smtClean="0"/>
              <a:t>Delusional disorder</a:t>
            </a:r>
            <a:endParaRPr lang="en-US" sz="1600" dirty="0"/>
          </a:p>
          <a:p>
            <a:pPr eaLnBrk="1" hangingPunct="1">
              <a:defRPr/>
            </a:pPr>
            <a:r>
              <a:rPr lang="en-US" sz="1600" dirty="0"/>
              <a:t>Schizophreniform disorder</a:t>
            </a:r>
          </a:p>
          <a:p>
            <a:pPr eaLnBrk="1" hangingPunct="1">
              <a:defRPr/>
            </a:pPr>
            <a:r>
              <a:rPr lang="en-US" sz="1600" dirty="0"/>
              <a:t>Schizophrenia</a:t>
            </a:r>
          </a:p>
          <a:p>
            <a:pPr eaLnBrk="1" hangingPunct="1">
              <a:defRPr/>
            </a:pPr>
            <a:r>
              <a:rPr lang="en-US" sz="1600" dirty="0"/>
              <a:t>Schizoaffective disorder</a:t>
            </a:r>
          </a:p>
          <a:p>
            <a:pPr eaLnBrk="1" hangingPunct="1">
              <a:defRPr/>
            </a:pPr>
            <a:r>
              <a:rPr lang="en-US" sz="1600" dirty="0"/>
              <a:t>Psychotic disorders induced by another condition</a:t>
            </a:r>
          </a:p>
          <a:p>
            <a:pPr lvl="1" eaLnBrk="1" hangingPunct="1">
              <a:defRPr/>
            </a:pPr>
            <a:r>
              <a:rPr lang="en-US" sz="1600" dirty="0"/>
              <a:t>Substance induced</a:t>
            </a:r>
          </a:p>
          <a:p>
            <a:pPr lvl="1" eaLnBrk="1" hangingPunct="1">
              <a:defRPr/>
            </a:pPr>
            <a:r>
              <a:rPr lang="en-US" sz="1600" dirty="0"/>
              <a:t>Due to general medical </a:t>
            </a:r>
            <a:r>
              <a:rPr lang="en-US" sz="1600" dirty="0" smtClean="0"/>
              <a:t>condition</a:t>
            </a:r>
          </a:p>
          <a:p>
            <a:pPr eaLnBrk="1" hangingPunct="1">
              <a:defRPr/>
            </a:pPr>
            <a:r>
              <a:rPr lang="en-US" sz="1600" dirty="0"/>
              <a:t>Catatonia</a:t>
            </a:r>
          </a:p>
          <a:p>
            <a:pPr eaLnBrk="1" hangingPunct="1">
              <a:defRPr/>
            </a:pPr>
            <a:r>
              <a:rPr lang="en-US" sz="1600" dirty="0"/>
              <a:t>Other specified and unspecified schizophrenia spectrum and other psychotic disorders</a:t>
            </a:r>
          </a:p>
          <a:p>
            <a:pPr lvl="1" eaLnBrk="1" hangingPunct="1">
              <a:defRPr/>
            </a:pPr>
            <a:endParaRPr lang="en-US" sz="1600" dirty="0"/>
          </a:p>
        </p:txBody>
      </p:sp>
      <p:sp>
        <p:nvSpPr>
          <p:cNvPr id="43014" name="Content Placeholder 7"/>
          <p:cNvSpPr>
            <a:spLocks noGrp="1"/>
          </p:cNvSpPr>
          <p:nvPr>
            <p:ph idx="13"/>
          </p:nvPr>
        </p:nvSpPr>
        <p:spPr>
          <a:xfrm>
            <a:off x="6129528" y="2107096"/>
            <a:ext cx="5224272" cy="3619962"/>
          </a:xfrm>
        </p:spPr>
        <p:txBody>
          <a:bodyPr>
            <a:normAutofit/>
          </a:bodyPr>
          <a:lstStyle/>
          <a:p>
            <a:pPr>
              <a:lnSpc>
                <a:spcPct val="80000"/>
              </a:lnSpc>
              <a:buClr>
                <a:schemeClr val="tx1"/>
              </a:buClr>
              <a:defRPr/>
            </a:pPr>
            <a:r>
              <a:rPr lang="en-US" altLang="en-US" sz="1600" dirty="0">
                <a:sym typeface="Arial" pitchFamily="34" charset="0"/>
              </a:rPr>
              <a:t>Schizophrenia F20</a:t>
            </a:r>
          </a:p>
          <a:p>
            <a:pPr>
              <a:lnSpc>
                <a:spcPct val="80000"/>
              </a:lnSpc>
              <a:buClr>
                <a:schemeClr val="tx1"/>
              </a:buClr>
              <a:defRPr/>
            </a:pPr>
            <a:r>
              <a:rPr lang="en-US" altLang="en-US" sz="1600" dirty="0">
                <a:sym typeface="Arial" pitchFamily="34" charset="0"/>
              </a:rPr>
              <a:t>Schizotypal disorder F21</a:t>
            </a:r>
          </a:p>
          <a:p>
            <a:pPr>
              <a:lnSpc>
                <a:spcPct val="80000"/>
              </a:lnSpc>
              <a:buClr>
                <a:schemeClr val="tx1"/>
              </a:buClr>
              <a:defRPr/>
            </a:pPr>
            <a:r>
              <a:rPr lang="en-US" altLang="en-US" sz="1600" dirty="0">
                <a:sym typeface="Arial" pitchFamily="34" charset="0"/>
              </a:rPr>
              <a:t>Persistent delusional disorder F22</a:t>
            </a:r>
          </a:p>
          <a:p>
            <a:pPr>
              <a:lnSpc>
                <a:spcPct val="80000"/>
              </a:lnSpc>
              <a:buClr>
                <a:schemeClr val="tx1"/>
              </a:buClr>
              <a:defRPr/>
            </a:pPr>
            <a:r>
              <a:rPr lang="en-US" altLang="en-US" sz="1600" dirty="0">
                <a:sym typeface="Arial" pitchFamily="34" charset="0"/>
              </a:rPr>
              <a:t>Acute and transient psychotic disorder F23</a:t>
            </a:r>
          </a:p>
          <a:p>
            <a:pPr>
              <a:lnSpc>
                <a:spcPct val="80000"/>
              </a:lnSpc>
              <a:buClr>
                <a:schemeClr val="tx1"/>
              </a:buClr>
              <a:defRPr/>
            </a:pPr>
            <a:r>
              <a:rPr lang="en-US" altLang="en-US" sz="1600" dirty="0">
                <a:sym typeface="Arial" pitchFamily="34" charset="0"/>
              </a:rPr>
              <a:t>Induced delusional disorder F24</a:t>
            </a:r>
          </a:p>
          <a:p>
            <a:pPr>
              <a:lnSpc>
                <a:spcPct val="80000"/>
              </a:lnSpc>
              <a:buClr>
                <a:schemeClr val="tx1"/>
              </a:buClr>
              <a:defRPr/>
            </a:pPr>
            <a:r>
              <a:rPr lang="en-US" altLang="en-US" sz="1600" dirty="0">
                <a:sym typeface="Arial" pitchFamily="34" charset="0"/>
              </a:rPr>
              <a:t>Schizoaffective disorder F25</a:t>
            </a:r>
          </a:p>
          <a:p>
            <a:pPr>
              <a:lnSpc>
                <a:spcPct val="80000"/>
              </a:lnSpc>
              <a:buClr>
                <a:schemeClr val="tx1"/>
              </a:buClr>
              <a:defRPr/>
            </a:pPr>
            <a:r>
              <a:rPr lang="en-US" altLang="en-US" sz="1600" dirty="0">
                <a:sym typeface="Arial" pitchFamily="34" charset="0"/>
              </a:rPr>
              <a:t>Other non-organic psychotic disorder F28</a:t>
            </a:r>
          </a:p>
          <a:p>
            <a:pPr>
              <a:lnSpc>
                <a:spcPct val="80000"/>
              </a:lnSpc>
              <a:buClr>
                <a:schemeClr val="tx1"/>
              </a:buClr>
              <a:defRPr/>
            </a:pPr>
            <a:r>
              <a:rPr lang="en-US" altLang="en-US" sz="1600" dirty="0">
                <a:sym typeface="Arial" pitchFamily="34" charset="0"/>
              </a:rPr>
              <a:t>Unspecified non-organic psychotic disorder F29</a:t>
            </a:r>
          </a:p>
        </p:txBody>
      </p:sp>
      <p:grpSp>
        <p:nvGrpSpPr>
          <p:cNvPr id="8" name="Group 7"/>
          <p:cNvGrpSpPr/>
          <p:nvPr/>
        </p:nvGrpSpPr>
        <p:grpSpPr>
          <a:xfrm>
            <a:off x="6129528" y="1282241"/>
            <a:ext cx="1539240" cy="689458"/>
            <a:chOff x="6129528" y="1282241"/>
            <a:chExt cx="1539240" cy="689458"/>
          </a:xfrm>
        </p:grpSpPr>
        <p:sp>
          <p:nvSpPr>
            <p:cNvPr id="9" name="Rectangle 8"/>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ICD 10</a:t>
              </a:r>
            </a:p>
          </p:txBody>
        </p:sp>
      </p:grpSp>
      <p:grpSp>
        <p:nvGrpSpPr>
          <p:cNvPr id="11" name="Group 10"/>
          <p:cNvGrpSpPr/>
          <p:nvPr/>
        </p:nvGrpSpPr>
        <p:grpSpPr>
          <a:xfrm>
            <a:off x="835026" y="1282241"/>
            <a:ext cx="1539240" cy="689458"/>
            <a:chOff x="6129528" y="1282241"/>
            <a:chExt cx="1539240" cy="689458"/>
          </a:xfrm>
        </p:grpSpPr>
        <p:sp>
          <p:nvSpPr>
            <p:cNvPr id="12" name="Rectangle 11"/>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sp>
        <p:nvSpPr>
          <p:cNvPr id="16" name="Title 3"/>
          <p:cNvSpPr txBox="1">
            <a:spLocks/>
          </p:cNvSpPr>
          <p:nvPr/>
        </p:nvSpPr>
        <p:spPr>
          <a:xfrm>
            <a:off x="838200" y="405766"/>
            <a:ext cx="10515600" cy="507712"/>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2400" b="1" kern="1200">
                <a:solidFill>
                  <a:schemeClr val="tx1"/>
                </a:solidFill>
                <a:latin typeface="Arial" charset="0"/>
                <a:ea typeface="Arial" charset="0"/>
                <a:cs typeface="Arial" charset="0"/>
              </a:defRPr>
            </a:lvl1pPr>
          </a:lstStyle>
          <a:p>
            <a:r>
              <a:rPr lang="en-US" altLang="en-US" sz="3700" dirty="0" smtClean="0"/>
              <a:t>Disorders included</a:t>
            </a:r>
            <a:endParaRPr lang="en-US" altLang="en-US" sz="3700" dirty="0"/>
          </a:p>
        </p:txBody>
      </p:sp>
    </p:spTree>
    <p:extLst>
      <p:ext uri="{BB962C8B-B14F-4D97-AF65-F5344CB8AC3E}">
        <p14:creationId xmlns:p14="http://schemas.microsoft.com/office/powerpoint/2010/main" val="11776634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normAutofit fontScale="90000"/>
          </a:bodyPr>
          <a:lstStyle/>
          <a:p>
            <a:pPr eaLnBrk="1" hangingPunct="1"/>
            <a:r>
              <a:rPr lang="en-US" altLang="en-US" sz="3700" dirty="0" smtClean="0"/>
              <a:t>Differences – Schizophrenia</a:t>
            </a:r>
            <a:endParaRPr lang="en-US" altLang="en-US" sz="3700" dirty="0"/>
          </a:p>
        </p:txBody>
      </p:sp>
      <p:sp>
        <p:nvSpPr>
          <p:cNvPr id="44036" name="Content Placeholder 5"/>
          <p:cNvSpPr>
            <a:spLocks noGrp="1"/>
          </p:cNvSpPr>
          <p:nvPr>
            <p:ph idx="1"/>
          </p:nvPr>
        </p:nvSpPr>
        <p:spPr>
          <a:xfrm>
            <a:off x="838200" y="2107096"/>
            <a:ext cx="5224272" cy="3619962"/>
          </a:xfrm>
        </p:spPr>
        <p:txBody>
          <a:bodyPr/>
          <a:lstStyle/>
          <a:p>
            <a:pPr eaLnBrk="1" hangingPunct="1"/>
            <a:r>
              <a:rPr lang="en-US" altLang="en-US" sz="2000" dirty="0"/>
              <a:t>First rank symptoms excluded</a:t>
            </a:r>
          </a:p>
        </p:txBody>
      </p:sp>
      <p:sp>
        <p:nvSpPr>
          <p:cNvPr id="44038" name="Content Placeholder 7"/>
          <p:cNvSpPr>
            <a:spLocks noGrp="1"/>
          </p:cNvSpPr>
          <p:nvPr>
            <p:ph idx="13"/>
          </p:nvPr>
        </p:nvSpPr>
        <p:spPr>
          <a:xfrm>
            <a:off x="6129528" y="2107096"/>
            <a:ext cx="5224272" cy="3619962"/>
          </a:xfrm>
        </p:spPr>
        <p:txBody>
          <a:bodyPr>
            <a:normAutofit/>
          </a:bodyPr>
          <a:lstStyle/>
          <a:p>
            <a:pPr eaLnBrk="1" hangingPunct="1">
              <a:spcAft>
                <a:spcPct val="25000"/>
              </a:spcAft>
              <a:buClr>
                <a:schemeClr val="tx1"/>
              </a:buClr>
            </a:pPr>
            <a:r>
              <a:rPr lang="en-US" altLang="en-US" sz="2000" dirty="0">
                <a:sym typeface="Arial" pitchFamily="34" charset="0"/>
              </a:rPr>
              <a:t>Includes First Rank Symptoms</a:t>
            </a:r>
          </a:p>
          <a:p>
            <a:pPr lvl="1" eaLnBrk="1" hangingPunct="1">
              <a:spcAft>
                <a:spcPct val="25000"/>
              </a:spcAft>
              <a:buClr>
                <a:schemeClr val="tx1"/>
              </a:buClr>
              <a:buFont typeface="Arial" pitchFamily="34" charset="0"/>
              <a:buChar char="•"/>
            </a:pPr>
            <a:r>
              <a:rPr lang="en-US" altLang="en-US" sz="2000" dirty="0">
                <a:sym typeface="Arial" pitchFamily="34" charset="0"/>
              </a:rPr>
              <a:t>Thought echo, insertion or withdrawal, broadcasting, delusions of control, influence or passivity, delusional perception, hallucinatory voices (commenting or discussing the patient with each other), persistent delusions, daily (culturally inappropriate and completely impossible)</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ICD 10</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spTree>
    <p:extLst>
      <p:ext uri="{BB962C8B-B14F-4D97-AF65-F5344CB8AC3E}">
        <p14:creationId xmlns:p14="http://schemas.microsoft.com/office/powerpoint/2010/main" val="19451734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pPr eaLnBrk="1" hangingPunct="1"/>
            <a:r>
              <a:rPr lang="en-US" altLang="en-US" sz="3700" dirty="0" smtClean="0"/>
              <a:t>Differences – Schizophrenia</a:t>
            </a:r>
            <a:endParaRPr lang="en-US" altLang="en-US" sz="3700" dirty="0"/>
          </a:p>
        </p:txBody>
      </p:sp>
      <p:sp>
        <p:nvSpPr>
          <p:cNvPr id="45060" name="Content Placeholder 3"/>
          <p:cNvSpPr>
            <a:spLocks noGrp="1"/>
          </p:cNvSpPr>
          <p:nvPr>
            <p:ph idx="1"/>
          </p:nvPr>
        </p:nvSpPr>
        <p:spPr>
          <a:xfrm>
            <a:off x="838200" y="2107096"/>
            <a:ext cx="5224272" cy="3619962"/>
          </a:xfrm>
        </p:spPr>
        <p:txBody>
          <a:bodyPr/>
          <a:lstStyle/>
          <a:p>
            <a:pPr eaLnBrk="1" hangingPunct="1"/>
            <a:r>
              <a:rPr lang="en-US" altLang="en-US" sz="2000" dirty="0"/>
              <a:t>Duration of illness is </a:t>
            </a:r>
            <a:r>
              <a:rPr lang="en-US" altLang="en-US" sz="2000" dirty="0">
                <a:solidFill>
                  <a:srgbClr val="FF0000"/>
                </a:solidFill>
              </a:rPr>
              <a:t>6 months</a:t>
            </a:r>
          </a:p>
          <a:p>
            <a:pPr eaLnBrk="1" hangingPunct="1"/>
            <a:r>
              <a:rPr lang="en-US" altLang="en-US" sz="2000" dirty="0"/>
              <a:t>Impairment in level of functioning is one of the criteria</a:t>
            </a:r>
          </a:p>
          <a:p>
            <a:pPr eaLnBrk="1" hangingPunct="1"/>
            <a:endParaRPr lang="en-US" altLang="en-US" sz="2000" dirty="0" smtClean="0"/>
          </a:p>
        </p:txBody>
      </p:sp>
      <p:sp>
        <p:nvSpPr>
          <p:cNvPr id="45062" name="Content Placeholder 5"/>
          <p:cNvSpPr>
            <a:spLocks noGrp="1"/>
          </p:cNvSpPr>
          <p:nvPr>
            <p:ph idx="13"/>
          </p:nvPr>
        </p:nvSpPr>
        <p:spPr>
          <a:xfrm>
            <a:off x="6129528" y="2107096"/>
            <a:ext cx="5224272" cy="3619962"/>
          </a:xfrm>
        </p:spPr>
        <p:txBody>
          <a:bodyPr>
            <a:normAutofit/>
          </a:bodyPr>
          <a:lstStyle/>
          <a:p>
            <a:pPr eaLnBrk="1" hangingPunct="1">
              <a:buClr>
                <a:schemeClr val="tx1"/>
              </a:buClr>
            </a:pPr>
            <a:r>
              <a:rPr lang="en-US" altLang="en-US" sz="2000" dirty="0">
                <a:sym typeface="Arial" pitchFamily="34" charset="0"/>
              </a:rPr>
              <a:t>Duration of illness is 1 month or more (except for simple schizophrenia)</a:t>
            </a:r>
          </a:p>
          <a:p>
            <a:pPr eaLnBrk="1" hangingPunct="1">
              <a:buClr>
                <a:schemeClr val="tx1"/>
              </a:buClr>
            </a:pPr>
            <a:r>
              <a:rPr lang="en-US" altLang="en-US" sz="2000" dirty="0">
                <a:sym typeface="Arial" pitchFamily="34" charset="0"/>
              </a:rPr>
              <a:t>No mention of functioning</a:t>
            </a:r>
          </a:p>
        </p:txBody>
      </p:sp>
      <p:grpSp>
        <p:nvGrpSpPr>
          <p:cNvPr id="8" name="Group 7"/>
          <p:cNvGrpSpPr/>
          <p:nvPr/>
        </p:nvGrpSpPr>
        <p:grpSpPr>
          <a:xfrm>
            <a:off x="6129528" y="1282241"/>
            <a:ext cx="1539240" cy="689458"/>
            <a:chOff x="6129528" y="1282241"/>
            <a:chExt cx="1539240" cy="689458"/>
          </a:xfrm>
        </p:grpSpPr>
        <p:sp>
          <p:nvSpPr>
            <p:cNvPr id="9" name="Rectangle 8"/>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ICD 10</a:t>
              </a:r>
            </a:p>
          </p:txBody>
        </p:sp>
      </p:grpSp>
      <p:grpSp>
        <p:nvGrpSpPr>
          <p:cNvPr id="11" name="Group 10"/>
          <p:cNvGrpSpPr/>
          <p:nvPr/>
        </p:nvGrpSpPr>
        <p:grpSpPr>
          <a:xfrm>
            <a:off x="835026" y="1282241"/>
            <a:ext cx="1539240" cy="689458"/>
            <a:chOff x="6129528" y="1282241"/>
            <a:chExt cx="1539240" cy="689458"/>
          </a:xfrm>
        </p:grpSpPr>
        <p:sp>
          <p:nvSpPr>
            <p:cNvPr id="12" name="Rectangle 11"/>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spTree>
    <p:extLst>
      <p:ext uri="{BB962C8B-B14F-4D97-AF65-F5344CB8AC3E}">
        <p14:creationId xmlns:p14="http://schemas.microsoft.com/office/powerpoint/2010/main" val="36422190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p:txBody>
          <a:bodyPr>
            <a:normAutofit fontScale="90000"/>
          </a:bodyPr>
          <a:lstStyle/>
          <a:p>
            <a:pPr eaLnBrk="1" hangingPunct="1"/>
            <a:r>
              <a:rPr lang="en-US" altLang="en-US" sz="3700" dirty="0" smtClean="0"/>
              <a:t>Differences – Schizophrenia</a:t>
            </a:r>
            <a:endParaRPr lang="en-US" altLang="en-US" sz="3700" dirty="0"/>
          </a:p>
        </p:txBody>
      </p:sp>
      <p:sp>
        <p:nvSpPr>
          <p:cNvPr id="46084" name="Content Placeholder 5"/>
          <p:cNvSpPr>
            <a:spLocks noGrp="1"/>
          </p:cNvSpPr>
          <p:nvPr>
            <p:ph idx="1"/>
          </p:nvPr>
        </p:nvSpPr>
        <p:spPr>
          <a:xfrm>
            <a:off x="838200" y="2107096"/>
            <a:ext cx="5224272" cy="3619962"/>
          </a:xfrm>
        </p:spPr>
        <p:txBody>
          <a:bodyPr>
            <a:normAutofit/>
          </a:bodyPr>
          <a:lstStyle/>
          <a:p>
            <a:pPr eaLnBrk="1" hangingPunct="1"/>
            <a:r>
              <a:rPr lang="en-US" altLang="en-US" sz="2000" dirty="0"/>
              <a:t>Subtypes excluded</a:t>
            </a:r>
          </a:p>
        </p:txBody>
      </p:sp>
      <p:sp>
        <p:nvSpPr>
          <p:cNvPr id="8" name="Content Placeholder 7"/>
          <p:cNvSpPr>
            <a:spLocks noGrp="1"/>
          </p:cNvSpPr>
          <p:nvPr>
            <p:ph idx="13"/>
          </p:nvPr>
        </p:nvSpPr>
        <p:spPr>
          <a:xfrm>
            <a:off x="6129528" y="2111072"/>
            <a:ext cx="5224272" cy="3619962"/>
          </a:xfrm>
        </p:spPr>
        <p:txBody>
          <a:bodyPr>
            <a:normAutofit fontScale="92500" lnSpcReduction="20000"/>
          </a:bodyPr>
          <a:lstStyle/>
          <a:p>
            <a:pPr eaLnBrk="1" hangingPunct="1">
              <a:spcAft>
                <a:spcPct val="30000"/>
              </a:spcAft>
              <a:buClr>
                <a:schemeClr val="tx1"/>
              </a:buClr>
              <a:buFont typeface="Arial" panose="020B0604020202020204" pitchFamily="34" charset="0"/>
              <a:buChar char="•"/>
              <a:defRPr/>
            </a:pPr>
            <a:r>
              <a:rPr lang="en-US" sz="2000" dirty="0">
                <a:sym typeface="Arial" charset="0"/>
              </a:rPr>
              <a:t>Subtype present</a:t>
            </a:r>
          </a:p>
          <a:p>
            <a:pPr lvl="1" eaLnBrk="1" hangingPunct="1">
              <a:spcAft>
                <a:spcPct val="30000"/>
              </a:spcAft>
              <a:buFont typeface="Arial" panose="020B0604020202020204" pitchFamily="34" charset="0"/>
              <a:buChar char="•"/>
              <a:defRPr/>
            </a:pPr>
            <a:r>
              <a:rPr lang="en-US" sz="2000" dirty="0">
                <a:sym typeface="Arial" charset="0"/>
              </a:rPr>
              <a:t>F20.0: paranoid schizophrenia</a:t>
            </a:r>
          </a:p>
          <a:p>
            <a:pPr lvl="1" eaLnBrk="1" hangingPunct="1">
              <a:spcAft>
                <a:spcPct val="30000"/>
              </a:spcAft>
              <a:buFont typeface="Arial" panose="020B0604020202020204" pitchFamily="34" charset="0"/>
              <a:buChar char="•"/>
              <a:defRPr/>
            </a:pPr>
            <a:r>
              <a:rPr lang="en-US" sz="2000" dirty="0">
                <a:sym typeface="Arial" charset="0"/>
              </a:rPr>
              <a:t>F20.1: hebephrenic schizophrenia</a:t>
            </a:r>
          </a:p>
          <a:p>
            <a:pPr lvl="1" eaLnBrk="1" hangingPunct="1">
              <a:spcAft>
                <a:spcPct val="30000"/>
              </a:spcAft>
              <a:buFont typeface="Arial" panose="020B0604020202020204" pitchFamily="34" charset="0"/>
              <a:buChar char="•"/>
              <a:defRPr/>
            </a:pPr>
            <a:r>
              <a:rPr lang="en-US" sz="2000" dirty="0">
                <a:sym typeface="Arial" charset="0"/>
              </a:rPr>
              <a:t>F20.2: catatonic schizophrenia</a:t>
            </a:r>
          </a:p>
          <a:p>
            <a:pPr lvl="1" eaLnBrk="1" hangingPunct="1">
              <a:spcAft>
                <a:spcPct val="30000"/>
              </a:spcAft>
              <a:buFont typeface="Arial" panose="020B0604020202020204" pitchFamily="34" charset="0"/>
              <a:buChar char="•"/>
              <a:defRPr/>
            </a:pPr>
            <a:r>
              <a:rPr lang="en-US" sz="2000" dirty="0">
                <a:sym typeface="Arial" charset="0"/>
              </a:rPr>
              <a:t>F20.3: undifferentiated schizophrenia</a:t>
            </a:r>
          </a:p>
          <a:p>
            <a:pPr lvl="1" eaLnBrk="1" hangingPunct="1">
              <a:spcAft>
                <a:spcPct val="30000"/>
              </a:spcAft>
              <a:buFont typeface="Arial" panose="020B0604020202020204" pitchFamily="34" charset="0"/>
              <a:buChar char="•"/>
              <a:defRPr/>
            </a:pPr>
            <a:r>
              <a:rPr lang="en-US" sz="2000" dirty="0">
                <a:sym typeface="Arial" charset="0"/>
              </a:rPr>
              <a:t>F20.4: post-schizophrenia depression</a:t>
            </a:r>
          </a:p>
          <a:p>
            <a:pPr lvl="1" eaLnBrk="1" hangingPunct="1">
              <a:spcAft>
                <a:spcPct val="30000"/>
              </a:spcAft>
              <a:buFont typeface="Arial" panose="020B0604020202020204" pitchFamily="34" charset="0"/>
              <a:buChar char="•"/>
              <a:defRPr/>
            </a:pPr>
            <a:r>
              <a:rPr lang="en-US" sz="2000" dirty="0">
                <a:sym typeface="Arial" charset="0"/>
              </a:rPr>
              <a:t>F20.5: residual schizophrenia</a:t>
            </a:r>
          </a:p>
          <a:p>
            <a:pPr lvl="1" eaLnBrk="1" hangingPunct="1">
              <a:spcAft>
                <a:spcPct val="30000"/>
              </a:spcAft>
              <a:buFont typeface="Arial" panose="020B0604020202020204" pitchFamily="34" charset="0"/>
              <a:buChar char="•"/>
              <a:defRPr/>
            </a:pPr>
            <a:r>
              <a:rPr lang="en-US" sz="2000" dirty="0">
                <a:sym typeface="Arial" charset="0"/>
              </a:rPr>
              <a:t>F20.6: simple schizophrenia</a:t>
            </a:r>
          </a:p>
          <a:p>
            <a:pPr lvl="1" eaLnBrk="1" hangingPunct="1">
              <a:spcAft>
                <a:spcPct val="30000"/>
              </a:spcAft>
              <a:buFont typeface="Arial" panose="020B0604020202020204" pitchFamily="34" charset="0"/>
              <a:buChar char="•"/>
              <a:defRPr/>
            </a:pPr>
            <a:r>
              <a:rPr lang="en-US" sz="2000" dirty="0">
                <a:sym typeface="Arial" charset="0"/>
              </a:rPr>
              <a:t>F20.8: other schizophrenia</a:t>
            </a:r>
          </a:p>
          <a:p>
            <a:pPr lvl="1" eaLnBrk="1" hangingPunct="1">
              <a:spcAft>
                <a:spcPct val="30000"/>
              </a:spcAft>
              <a:buFont typeface="Arial" panose="020B0604020202020204" pitchFamily="34" charset="0"/>
              <a:buChar char="•"/>
              <a:defRPr/>
            </a:pPr>
            <a:r>
              <a:rPr lang="en-US" sz="2000" dirty="0">
                <a:sym typeface="Arial" charset="0"/>
              </a:rPr>
              <a:t>F20.9: schizophrenia, unspecified</a:t>
            </a:r>
          </a:p>
        </p:txBody>
      </p:sp>
      <p:grpSp>
        <p:nvGrpSpPr>
          <p:cNvPr id="7" name="Group 6"/>
          <p:cNvGrpSpPr/>
          <p:nvPr/>
        </p:nvGrpSpPr>
        <p:grpSpPr>
          <a:xfrm>
            <a:off x="6129528" y="1282241"/>
            <a:ext cx="1539240" cy="689458"/>
            <a:chOff x="6129528" y="1282241"/>
            <a:chExt cx="1539240" cy="689458"/>
          </a:xfrm>
        </p:grpSpPr>
        <p:sp>
          <p:nvSpPr>
            <p:cNvPr id="9" name="Rectangle 8"/>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ICD 10</a:t>
              </a:r>
            </a:p>
          </p:txBody>
        </p:sp>
      </p:grpSp>
      <p:grpSp>
        <p:nvGrpSpPr>
          <p:cNvPr id="11" name="Group 10"/>
          <p:cNvGrpSpPr/>
          <p:nvPr/>
        </p:nvGrpSpPr>
        <p:grpSpPr>
          <a:xfrm>
            <a:off x="835026" y="1282241"/>
            <a:ext cx="1539240" cy="689458"/>
            <a:chOff x="6129528" y="1282241"/>
            <a:chExt cx="1539240" cy="689458"/>
          </a:xfrm>
        </p:grpSpPr>
        <p:sp>
          <p:nvSpPr>
            <p:cNvPr id="12" name="Rectangle 11"/>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spTree>
    <p:extLst>
      <p:ext uri="{BB962C8B-B14F-4D97-AF65-F5344CB8AC3E}">
        <p14:creationId xmlns:p14="http://schemas.microsoft.com/office/powerpoint/2010/main" val="1496194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pPr eaLnBrk="1" hangingPunct="1"/>
            <a:r>
              <a:rPr lang="en-US" altLang="en-US" sz="3700" dirty="0" smtClean="0"/>
              <a:t>Differences – Schizophrenia</a:t>
            </a:r>
            <a:endParaRPr lang="en-US" altLang="en-US" sz="3700" dirty="0"/>
          </a:p>
        </p:txBody>
      </p:sp>
      <p:sp>
        <p:nvSpPr>
          <p:cNvPr id="4" name="Content Placeholder 3"/>
          <p:cNvSpPr>
            <a:spLocks noGrp="1"/>
          </p:cNvSpPr>
          <p:nvPr>
            <p:ph idx="1"/>
          </p:nvPr>
        </p:nvSpPr>
        <p:spPr>
          <a:xfrm>
            <a:off x="838200" y="2107096"/>
            <a:ext cx="5224272" cy="3619962"/>
          </a:xfrm>
        </p:spPr>
        <p:txBody>
          <a:bodyPr>
            <a:normAutofit/>
          </a:bodyPr>
          <a:lstStyle/>
          <a:p>
            <a:pPr marL="380990" lvl="1">
              <a:lnSpc>
                <a:spcPct val="100000"/>
              </a:lnSpc>
              <a:defRPr/>
            </a:pPr>
            <a:r>
              <a:rPr lang="en-US" sz="1600" dirty="0">
                <a:sym typeface="Arial" charset="0"/>
              </a:rPr>
              <a:t>Course </a:t>
            </a:r>
            <a:r>
              <a:rPr lang="en-US" sz="1600" dirty="0" smtClean="0">
                <a:sym typeface="Arial" charset="0"/>
              </a:rPr>
              <a:t>specifier- t</a:t>
            </a:r>
            <a:r>
              <a:rPr lang="en-US" sz="1600" dirty="0" smtClean="0"/>
              <a:t>o </a:t>
            </a:r>
            <a:r>
              <a:rPr lang="en-US" sz="1600" dirty="0"/>
              <a:t>be used after 1 year duration of the </a:t>
            </a:r>
            <a:r>
              <a:rPr lang="en-US" sz="1600" dirty="0" smtClean="0"/>
              <a:t>disorder</a:t>
            </a:r>
            <a:endParaRPr lang="en-US" sz="1600" dirty="0">
              <a:sym typeface="Arial" charset="0"/>
            </a:endParaRPr>
          </a:p>
          <a:p>
            <a:pPr lvl="1" eaLnBrk="1" hangingPunct="1">
              <a:lnSpc>
                <a:spcPct val="100000"/>
              </a:lnSpc>
              <a:defRPr/>
            </a:pPr>
            <a:r>
              <a:rPr lang="en-US" sz="1600" dirty="0"/>
              <a:t>First episode, currently in partial remission/full remission</a:t>
            </a:r>
          </a:p>
          <a:p>
            <a:pPr lvl="1" eaLnBrk="1" hangingPunct="1">
              <a:lnSpc>
                <a:spcPct val="100000"/>
              </a:lnSpc>
              <a:defRPr/>
            </a:pPr>
            <a:r>
              <a:rPr lang="en-US" sz="1600" dirty="0"/>
              <a:t>Multiple episodes, currently in acute episode/partial remission/full remission</a:t>
            </a:r>
          </a:p>
          <a:p>
            <a:pPr lvl="1" eaLnBrk="1" hangingPunct="1">
              <a:lnSpc>
                <a:spcPct val="100000"/>
              </a:lnSpc>
              <a:defRPr/>
            </a:pPr>
            <a:r>
              <a:rPr lang="en-US" sz="1600" dirty="0"/>
              <a:t>Continuous</a:t>
            </a:r>
          </a:p>
          <a:p>
            <a:pPr lvl="1" eaLnBrk="1" hangingPunct="1">
              <a:lnSpc>
                <a:spcPct val="100000"/>
              </a:lnSpc>
              <a:defRPr/>
            </a:pPr>
            <a:r>
              <a:rPr lang="en-US" sz="1600" dirty="0"/>
              <a:t>Unspecified</a:t>
            </a:r>
          </a:p>
        </p:txBody>
      </p:sp>
      <p:sp>
        <p:nvSpPr>
          <p:cNvPr id="47110" name="Content Placeholder 5"/>
          <p:cNvSpPr>
            <a:spLocks noGrp="1"/>
          </p:cNvSpPr>
          <p:nvPr>
            <p:ph idx="13"/>
          </p:nvPr>
        </p:nvSpPr>
        <p:spPr>
          <a:xfrm>
            <a:off x="6129528" y="2107096"/>
            <a:ext cx="5224272" cy="3619962"/>
          </a:xfrm>
        </p:spPr>
        <p:txBody>
          <a:bodyPr>
            <a:normAutofit/>
          </a:bodyPr>
          <a:lstStyle/>
          <a:p>
            <a:pPr eaLnBrk="1" hangingPunct="1">
              <a:lnSpc>
                <a:spcPct val="100000"/>
              </a:lnSpc>
              <a:spcAft>
                <a:spcPct val="30000"/>
              </a:spcAft>
              <a:buClr>
                <a:schemeClr val="tx1"/>
              </a:buClr>
            </a:pPr>
            <a:r>
              <a:rPr lang="en-US" altLang="en-US" sz="1600" dirty="0">
                <a:sym typeface="Arial" pitchFamily="34" charset="0"/>
              </a:rPr>
              <a:t>Course specifier</a:t>
            </a:r>
          </a:p>
          <a:p>
            <a:pPr lvl="1" eaLnBrk="1" hangingPunct="1">
              <a:lnSpc>
                <a:spcPct val="100000"/>
              </a:lnSpc>
              <a:spcAft>
                <a:spcPct val="30000"/>
              </a:spcAft>
              <a:buFont typeface="Arial" pitchFamily="34" charset="0"/>
              <a:buChar char="•"/>
            </a:pPr>
            <a:r>
              <a:rPr lang="en-US" altLang="en-US" sz="1600" dirty="0">
                <a:sym typeface="Arial" pitchFamily="34" charset="0"/>
              </a:rPr>
              <a:t>Continuous</a:t>
            </a:r>
          </a:p>
          <a:p>
            <a:pPr lvl="1" eaLnBrk="1" hangingPunct="1">
              <a:lnSpc>
                <a:spcPct val="100000"/>
              </a:lnSpc>
              <a:spcAft>
                <a:spcPct val="30000"/>
              </a:spcAft>
              <a:buFont typeface="Arial" pitchFamily="34" charset="0"/>
              <a:buChar char="•"/>
            </a:pPr>
            <a:r>
              <a:rPr lang="en-US" altLang="en-US" sz="1600" dirty="0">
                <a:sym typeface="Arial" pitchFamily="34" charset="0"/>
              </a:rPr>
              <a:t>Episodic with progressive deficit/stable deficit</a:t>
            </a:r>
          </a:p>
          <a:p>
            <a:pPr lvl="1" eaLnBrk="1" hangingPunct="1">
              <a:lnSpc>
                <a:spcPct val="100000"/>
              </a:lnSpc>
              <a:spcAft>
                <a:spcPct val="30000"/>
              </a:spcAft>
              <a:buFont typeface="Arial" pitchFamily="34" charset="0"/>
              <a:buChar char="•"/>
            </a:pPr>
            <a:r>
              <a:rPr lang="en-US" altLang="en-US" sz="1600" dirty="0">
                <a:sym typeface="Arial" pitchFamily="34" charset="0"/>
              </a:rPr>
              <a:t>Episodic remittent</a:t>
            </a:r>
          </a:p>
          <a:p>
            <a:pPr lvl="1" eaLnBrk="1" hangingPunct="1">
              <a:lnSpc>
                <a:spcPct val="100000"/>
              </a:lnSpc>
              <a:spcAft>
                <a:spcPct val="30000"/>
              </a:spcAft>
              <a:buFont typeface="Arial" pitchFamily="34" charset="0"/>
              <a:buChar char="•"/>
            </a:pPr>
            <a:r>
              <a:rPr lang="en-US" altLang="en-US" sz="1600" dirty="0">
                <a:sym typeface="Arial" pitchFamily="34" charset="0"/>
              </a:rPr>
              <a:t>Incomplete remission/complete remission</a:t>
            </a:r>
          </a:p>
          <a:p>
            <a:pPr lvl="1" eaLnBrk="1" hangingPunct="1">
              <a:lnSpc>
                <a:spcPct val="100000"/>
              </a:lnSpc>
              <a:spcAft>
                <a:spcPct val="30000"/>
              </a:spcAft>
              <a:buFont typeface="Arial" pitchFamily="34" charset="0"/>
              <a:buChar char="•"/>
            </a:pPr>
            <a:r>
              <a:rPr lang="en-US" altLang="en-US" sz="1600" dirty="0">
                <a:sym typeface="Arial" pitchFamily="34" charset="0"/>
              </a:rPr>
              <a:t>Other</a:t>
            </a:r>
          </a:p>
          <a:p>
            <a:pPr lvl="1" eaLnBrk="1" hangingPunct="1">
              <a:lnSpc>
                <a:spcPct val="100000"/>
              </a:lnSpc>
              <a:spcAft>
                <a:spcPct val="30000"/>
              </a:spcAft>
              <a:buFont typeface="Arial" pitchFamily="34" charset="0"/>
              <a:buChar char="•"/>
            </a:pPr>
            <a:r>
              <a:rPr lang="en-US" altLang="en-US" sz="1600" dirty="0">
                <a:sym typeface="Arial" pitchFamily="34" charset="0"/>
              </a:rPr>
              <a:t>Course uncertain, period of observation too short</a:t>
            </a:r>
          </a:p>
          <a:p>
            <a:pPr eaLnBrk="1" hangingPunct="1">
              <a:lnSpc>
                <a:spcPct val="100000"/>
              </a:lnSpc>
            </a:pPr>
            <a:endParaRPr lang="en-US" altLang="en-US" sz="1600" dirty="0" smtClean="0"/>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ICD 10</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spTree>
    <p:extLst>
      <p:ext uri="{BB962C8B-B14F-4D97-AF65-F5344CB8AC3E}">
        <p14:creationId xmlns:p14="http://schemas.microsoft.com/office/powerpoint/2010/main" val="7440934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pPr eaLnBrk="1" hangingPunct="1"/>
            <a:r>
              <a:rPr lang="en-US" altLang="en-US" sz="3700" dirty="0" smtClean="0"/>
              <a:t>Differences – Schizophrenia</a:t>
            </a:r>
            <a:endParaRPr lang="en-US" altLang="en-US" sz="3700" dirty="0"/>
          </a:p>
        </p:txBody>
      </p:sp>
      <p:sp>
        <p:nvSpPr>
          <p:cNvPr id="48132" name="Content Placeholder 3"/>
          <p:cNvSpPr>
            <a:spLocks noGrp="1"/>
          </p:cNvSpPr>
          <p:nvPr>
            <p:ph idx="1"/>
          </p:nvPr>
        </p:nvSpPr>
        <p:spPr>
          <a:xfrm>
            <a:off x="838200" y="2107096"/>
            <a:ext cx="5224272" cy="3619962"/>
          </a:xfrm>
        </p:spPr>
        <p:txBody>
          <a:bodyPr>
            <a:normAutofit/>
          </a:bodyPr>
          <a:lstStyle/>
          <a:p>
            <a:pPr marL="380990" lvl="1"/>
            <a:r>
              <a:rPr lang="en-US" altLang="en-US" sz="2000" smtClean="0"/>
              <a:t>Course specifier</a:t>
            </a:r>
          </a:p>
          <a:p>
            <a:pPr marL="990575" lvl="2"/>
            <a:r>
              <a:rPr lang="en-US" altLang="en-US" sz="2000" smtClean="0"/>
              <a:t>Catatonia</a:t>
            </a:r>
          </a:p>
          <a:p>
            <a:pPr marL="990575" lvl="2"/>
            <a:r>
              <a:rPr lang="en-US" altLang="en-US" sz="2000" smtClean="0"/>
              <a:t>Severity </a:t>
            </a:r>
          </a:p>
        </p:txBody>
      </p:sp>
      <p:sp>
        <p:nvSpPr>
          <p:cNvPr id="48134" name="Content Placeholder 5"/>
          <p:cNvSpPr>
            <a:spLocks noGrp="1"/>
          </p:cNvSpPr>
          <p:nvPr>
            <p:ph idx="13"/>
          </p:nvPr>
        </p:nvSpPr>
        <p:spPr>
          <a:xfrm>
            <a:off x="6129528" y="2107096"/>
            <a:ext cx="5224272" cy="3619962"/>
          </a:xfrm>
        </p:spPr>
        <p:txBody>
          <a:bodyPr/>
          <a:lstStyle/>
          <a:p>
            <a:pPr eaLnBrk="1" hangingPunct="1"/>
            <a:r>
              <a:rPr lang="en-US" altLang="en-US" sz="2000" dirty="0"/>
              <a:t>Catatonic schizophrenia is a subtype</a:t>
            </a:r>
          </a:p>
          <a:p>
            <a:pPr eaLnBrk="1" hangingPunct="1"/>
            <a:r>
              <a:rPr lang="en-US" altLang="en-US" sz="2000" dirty="0"/>
              <a:t>No course specifier for severity</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ICD 10</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spTree>
    <p:extLst>
      <p:ext uri="{BB962C8B-B14F-4D97-AF65-F5344CB8AC3E}">
        <p14:creationId xmlns:p14="http://schemas.microsoft.com/office/powerpoint/2010/main" val="705729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pPr eaLnBrk="1" hangingPunct="1"/>
            <a:r>
              <a:rPr lang="en-US" altLang="en-US" sz="3700" dirty="0" smtClean="0"/>
              <a:t>Differences – Persistent </a:t>
            </a:r>
            <a:r>
              <a:rPr lang="en-US" altLang="en-US" sz="3700" dirty="0"/>
              <a:t>delusional disorder</a:t>
            </a:r>
          </a:p>
        </p:txBody>
      </p:sp>
      <p:sp>
        <p:nvSpPr>
          <p:cNvPr id="49156" name="Content Placeholder 3"/>
          <p:cNvSpPr>
            <a:spLocks noGrp="1"/>
          </p:cNvSpPr>
          <p:nvPr>
            <p:ph idx="1"/>
          </p:nvPr>
        </p:nvSpPr>
        <p:spPr>
          <a:xfrm>
            <a:off x="838200" y="2107096"/>
            <a:ext cx="5224272" cy="3619962"/>
          </a:xfrm>
        </p:spPr>
        <p:txBody>
          <a:bodyPr/>
          <a:lstStyle/>
          <a:p>
            <a:pPr marL="380990" lvl="1"/>
            <a:r>
              <a:rPr lang="en-US" altLang="en-US" sz="2000" dirty="0" smtClean="0"/>
              <a:t>One (or more) delusions of </a:t>
            </a:r>
            <a:r>
              <a:rPr lang="en-US" altLang="en-US" sz="2000" dirty="0" smtClean="0">
                <a:solidFill>
                  <a:srgbClr val="FF0000"/>
                </a:solidFill>
              </a:rPr>
              <a:t>1 month </a:t>
            </a:r>
            <a:r>
              <a:rPr lang="en-US" altLang="en-US" sz="2000" dirty="0" smtClean="0"/>
              <a:t>or longer</a:t>
            </a:r>
          </a:p>
          <a:p>
            <a:pPr marL="380990" lvl="1"/>
            <a:r>
              <a:rPr lang="en-US" altLang="en-US" sz="2000" dirty="0" smtClean="0"/>
              <a:t>Relatively brief manic or major depressive episodes to the duration of delusional periods</a:t>
            </a:r>
          </a:p>
        </p:txBody>
      </p:sp>
      <p:sp>
        <p:nvSpPr>
          <p:cNvPr id="6" name="Content Placeholder 5"/>
          <p:cNvSpPr>
            <a:spLocks noGrp="1"/>
          </p:cNvSpPr>
          <p:nvPr>
            <p:ph idx="13"/>
          </p:nvPr>
        </p:nvSpPr>
        <p:spPr>
          <a:xfrm>
            <a:off x="6129528" y="2107096"/>
            <a:ext cx="5224272" cy="3619962"/>
          </a:xfrm>
        </p:spPr>
        <p:txBody>
          <a:bodyPr>
            <a:normAutofit/>
          </a:bodyPr>
          <a:lstStyle/>
          <a:p>
            <a:pPr eaLnBrk="1" hangingPunct="1">
              <a:defRPr/>
            </a:pPr>
            <a:r>
              <a:rPr lang="en-US" sz="2000" dirty="0"/>
              <a:t>Delusions for at least </a:t>
            </a:r>
            <a:r>
              <a:rPr lang="en-US" sz="2000" dirty="0">
                <a:solidFill>
                  <a:schemeClr val="accent2">
                    <a:lumMod val="75000"/>
                  </a:schemeClr>
                </a:solidFill>
              </a:rPr>
              <a:t>3 months</a:t>
            </a:r>
          </a:p>
          <a:p>
            <a:pPr eaLnBrk="1" hangingPunct="1">
              <a:defRPr/>
            </a:pPr>
            <a:r>
              <a:rPr lang="en-US" sz="2000" dirty="0"/>
              <a:t>Depressive symptoms or a full blown depressive episode may be present, provided that the delusions persist at times when there is no disturbance of mood</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ICD 10</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spTree>
    <p:extLst>
      <p:ext uri="{BB962C8B-B14F-4D97-AF65-F5344CB8AC3E}">
        <p14:creationId xmlns:p14="http://schemas.microsoft.com/office/powerpoint/2010/main" val="16442072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pPr eaLnBrk="1" hangingPunct="1"/>
            <a:r>
              <a:rPr lang="en-US" altLang="en-US" sz="3700" dirty="0" smtClean="0"/>
              <a:t>Differences – Persistent </a:t>
            </a:r>
            <a:r>
              <a:rPr lang="en-US" altLang="en-US" sz="3700" dirty="0"/>
              <a:t>delusional disorder</a:t>
            </a:r>
          </a:p>
        </p:txBody>
      </p:sp>
      <p:sp>
        <p:nvSpPr>
          <p:cNvPr id="50180" name="Content Placeholder 3"/>
          <p:cNvSpPr>
            <a:spLocks noGrp="1"/>
          </p:cNvSpPr>
          <p:nvPr>
            <p:ph idx="1"/>
          </p:nvPr>
        </p:nvSpPr>
        <p:spPr>
          <a:xfrm>
            <a:off x="838200" y="2107096"/>
            <a:ext cx="5224272" cy="3619962"/>
          </a:xfrm>
        </p:spPr>
        <p:txBody>
          <a:bodyPr/>
          <a:lstStyle/>
          <a:p>
            <a:pPr eaLnBrk="1" hangingPunct="1"/>
            <a:r>
              <a:rPr lang="en-US" altLang="en-US" sz="2000" dirty="0"/>
              <a:t>Specifier</a:t>
            </a:r>
          </a:p>
          <a:p>
            <a:pPr lvl="1" eaLnBrk="1" hangingPunct="1"/>
            <a:r>
              <a:rPr lang="en-US" altLang="en-US" sz="2000" dirty="0"/>
              <a:t>Types</a:t>
            </a:r>
          </a:p>
          <a:p>
            <a:pPr lvl="2" eaLnBrk="1" hangingPunct="1"/>
            <a:r>
              <a:rPr lang="en-US" altLang="en-US" sz="2000" dirty="0" err="1"/>
              <a:t>Erotomanic</a:t>
            </a:r>
            <a:endParaRPr lang="en-US" altLang="en-US" sz="2000" dirty="0"/>
          </a:p>
          <a:p>
            <a:pPr lvl="2" eaLnBrk="1" hangingPunct="1"/>
            <a:r>
              <a:rPr lang="en-US" altLang="en-US" sz="2000" dirty="0"/>
              <a:t>Grandiose</a:t>
            </a:r>
          </a:p>
          <a:p>
            <a:pPr lvl="2" eaLnBrk="1" hangingPunct="1"/>
            <a:r>
              <a:rPr lang="en-US" altLang="en-US" sz="2000" dirty="0"/>
              <a:t>Jealous</a:t>
            </a:r>
          </a:p>
          <a:p>
            <a:pPr lvl="2" eaLnBrk="1" hangingPunct="1"/>
            <a:r>
              <a:rPr lang="en-US" altLang="en-US" sz="2000" dirty="0"/>
              <a:t>Persecutory</a:t>
            </a:r>
          </a:p>
          <a:p>
            <a:pPr lvl="2" eaLnBrk="1" hangingPunct="1"/>
            <a:r>
              <a:rPr lang="en-US" altLang="en-US" sz="2000" dirty="0"/>
              <a:t>Somatic</a:t>
            </a:r>
          </a:p>
          <a:p>
            <a:pPr lvl="2" eaLnBrk="1" hangingPunct="1"/>
            <a:r>
              <a:rPr lang="en-US" altLang="en-US" sz="2000" dirty="0"/>
              <a:t>Mixed</a:t>
            </a:r>
          </a:p>
          <a:p>
            <a:pPr lvl="2" eaLnBrk="1" hangingPunct="1"/>
            <a:r>
              <a:rPr lang="en-US" altLang="en-US" sz="2000" dirty="0"/>
              <a:t>unspecified</a:t>
            </a:r>
          </a:p>
        </p:txBody>
      </p:sp>
      <p:sp>
        <p:nvSpPr>
          <p:cNvPr id="50182" name="Content Placeholder 5"/>
          <p:cNvSpPr>
            <a:spLocks noGrp="1"/>
          </p:cNvSpPr>
          <p:nvPr>
            <p:ph idx="13"/>
          </p:nvPr>
        </p:nvSpPr>
        <p:spPr>
          <a:xfrm>
            <a:off x="6129528" y="2107096"/>
            <a:ext cx="5224272" cy="3619962"/>
          </a:xfrm>
        </p:spPr>
        <p:txBody>
          <a:bodyPr>
            <a:normAutofit/>
          </a:bodyPr>
          <a:lstStyle/>
          <a:p>
            <a:pPr eaLnBrk="1" hangingPunct="1">
              <a:buClr>
                <a:schemeClr val="tx1"/>
              </a:buClr>
            </a:pPr>
            <a:r>
              <a:rPr lang="en-US" altLang="en-US" sz="2000" dirty="0">
                <a:sym typeface="Arial" pitchFamily="34" charset="0"/>
              </a:rPr>
              <a:t>F22: persistent delusional disorders</a:t>
            </a:r>
          </a:p>
          <a:p>
            <a:pPr lvl="1" eaLnBrk="1" hangingPunct="1">
              <a:buClr>
                <a:schemeClr val="tx1"/>
              </a:buClr>
              <a:buFont typeface="Arial" pitchFamily="34" charset="0"/>
              <a:buChar char="•"/>
            </a:pPr>
            <a:r>
              <a:rPr lang="en-US" altLang="en-US" sz="2000" dirty="0">
                <a:sym typeface="Arial" pitchFamily="34" charset="0"/>
              </a:rPr>
              <a:t>F22.0: delusional disorder</a:t>
            </a:r>
          </a:p>
          <a:p>
            <a:pPr lvl="1" eaLnBrk="1" hangingPunct="1">
              <a:buClr>
                <a:schemeClr val="tx1"/>
              </a:buClr>
              <a:buFont typeface="Arial" pitchFamily="34" charset="0"/>
              <a:buChar char="•"/>
            </a:pPr>
            <a:r>
              <a:rPr lang="en-US" altLang="en-US" sz="2000" dirty="0">
                <a:sym typeface="Arial" pitchFamily="34" charset="0"/>
              </a:rPr>
              <a:t>F22.8: other persistent delusional disorders</a:t>
            </a:r>
          </a:p>
          <a:p>
            <a:pPr lvl="1" eaLnBrk="1" hangingPunct="1">
              <a:buClr>
                <a:schemeClr val="tx1"/>
              </a:buClr>
              <a:buFont typeface="Arial" pitchFamily="34" charset="0"/>
              <a:buChar char="•"/>
            </a:pPr>
            <a:r>
              <a:rPr lang="en-US" altLang="en-US" sz="2000" dirty="0">
                <a:sym typeface="Arial" pitchFamily="34" charset="0"/>
              </a:rPr>
              <a:t>F22.9: persistent delusional disorder, unspecified</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ICD 10</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spTree>
    <p:extLst>
      <p:ext uri="{BB962C8B-B14F-4D97-AF65-F5344CB8AC3E}">
        <p14:creationId xmlns:p14="http://schemas.microsoft.com/office/powerpoint/2010/main" val="2962094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noAutofit/>
          </a:bodyPr>
          <a:lstStyle/>
          <a:p>
            <a:pPr eaLnBrk="1" hangingPunct="1"/>
            <a:r>
              <a:rPr lang="en-US" altLang="en-US" sz="3000" dirty="0" smtClean="0"/>
              <a:t>Differences – Acute </a:t>
            </a:r>
            <a:r>
              <a:rPr lang="en-US" altLang="en-US" sz="3000" dirty="0"/>
              <a:t>and transient psychotic disorders</a:t>
            </a:r>
          </a:p>
        </p:txBody>
      </p:sp>
      <p:sp>
        <p:nvSpPr>
          <p:cNvPr id="52228" name="Content Placeholder 5"/>
          <p:cNvSpPr>
            <a:spLocks noGrp="1"/>
          </p:cNvSpPr>
          <p:nvPr>
            <p:ph idx="1"/>
          </p:nvPr>
        </p:nvSpPr>
        <p:spPr>
          <a:xfrm>
            <a:off x="838200" y="2143760"/>
            <a:ext cx="5224272" cy="3522338"/>
          </a:xfrm>
        </p:spPr>
        <p:txBody>
          <a:bodyPr/>
          <a:lstStyle/>
          <a:p>
            <a:pPr eaLnBrk="1" hangingPunct="1"/>
            <a:r>
              <a:rPr lang="en-US" altLang="en-US" sz="1400" dirty="0"/>
              <a:t>Brief psychotic disorder</a:t>
            </a:r>
          </a:p>
          <a:p>
            <a:pPr eaLnBrk="1" hangingPunct="1"/>
            <a:r>
              <a:rPr lang="en-US" altLang="en-US" sz="1400" dirty="0"/>
              <a:t>Duration between 1 day and 1 month</a:t>
            </a:r>
          </a:p>
        </p:txBody>
      </p:sp>
      <p:sp>
        <p:nvSpPr>
          <p:cNvPr id="8" name="Content Placeholder 7"/>
          <p:cNvSpPr>
            <a:spLocks noGrp="1"/>
          </p:cNvSpPr>
          <p:nvPr>
            <p:ph idx="13"/>
          </p:nvPr>
        </p:nvSpPr>
        <p:spPr>
          <a:xfrm>
            <a:off x="6129528" y="2143760"/>
            <a:ext cx="5224272" cy="3522338"/>
          </a:xfrm>
        </p:spPr>
        <p:txBody>
          <a:bodyPr>
            <a:noAutofit/>
          </a:bodyPr>
          <a:lstStyle/>
          <a:p>
            <a:pPr eaLnBrk="1" hangingPunct="1">
              <a:lnSpc>
                <a:spcPct val="100000"/>
              </a:lnSpc>
              <a:spcAft>
                <a:spcPct val="75000"/>
              </a:spcAft>
              <a:buClr>
                <a:schemeClr val="tx1"/>
              </a:buClr>
              <a:buFont typeface="Arial" panose="020B0604020202020204" pitchFamily="34" charset="0"/>
              <a:buChar char="•"/>
              <a:defRPr/>
            </a:pPr>
            <a:r>
              <a:rPr lang="en-US" sz="1400" dirty="0">
                <a:sym typeface="Arial" charset="0"/>
              </a:rPr>
              <a:t>Acute and transient psychotic disorders- 1 month</a:t>
            </a:r>
          </a:p>
          <a:p>
            <a:pPr lvl="1" eaLnBrk="1" hangingPunct="1">
              <a:lnSpc>
                <a:spcPct val="100000"/>
              </a:lnSpc>
              <a:spcAft>
                <a:spcPct val="75000"/>
              </a:spcAft>
              <a:buFont typeface="Arial" panose="020B0604020202020204" pitchFamily="34" charset="0"/>
              <a:buChar char="•"/>
              <a:defRPr/>
            </a:pPr>
            <a:r>
              <a:rPr lang="en-US" sz="1400" dirty="0">
                <a:sym typeface="Arial" charset="0"/>
              </a:rPr>
              <a:t>F23.0: acute polymorphic psychotic disorder without symptoms of schizophrenia</a:t>
            </a:r>
          </a:p>
          <a:p>
            <a:pPr lvl="1" eaLnBrk="1" hangingPunct="1">
              <a:lnSpc>
                <a:spcPct val="100000"/>
              </a:lnSpc>
              <a:spcAft>
                <a:spcPct val="75000"/>
              </a:spcAft>
              <a:buFont typeface="Arial" panose="020B0604020202020204" pitchFamily="34" charset="0"/>
              <a:buChar char="•"/>
              <a:defRPr/>
            </a:pPr>
            <a:r>
              <a:rPr lang="en-US" sz="1400" dirty="0">
                <a:sym typeface="Arial" charset="0"/>
              </a:rPr>
              <a:t>F23.1: acute polymorphic psychotic disorder with symptoms of schizophrenia</a:t>
            </a:r>
          </a:p>
          <a:p>
            <a:pPr lvl="1" eaLnBrk="1" hangingPunct="1">
              <a:lnSpc>
                <a:spcPct val="100000"/>
              </a:lnSpc>
              <a:spcAft>
                <a:spcPct val="75000"/>
              </a:spcAft>
              <a:buFont typeface="Arial" panose="020B0604020202020204" pitchFamily="34" charset="0"/>
              <a:buChar char="•"/>
              <a:defRPr/>
            </a:pPr>
            <a:r>
              <a:rPr lang="en-US" sz="1400" dirty="0">
                <a:sym typeface="Arial" charset="0"/>
              </a:rPr>
              <a:t>F23.2: acute schizophrenia-like psychotic disorder</a:t>
            </a:r>
          </a:p>
          <a:p>
            <a:pPr lvl="1" eaLnBrk="1" hangingPunct="1">
              <a:lnSpc>
                <a:spcPct val="100000"/>
              </a:lnSpc>
              <a:spcAft>
                <a:spcPct val="75000"/>
              </a:spcAft>
              <a:buFont typeface="Arial" panose="020B0604020202020204" pitchFamily="34" charset="0"/>
              <a:buChar char="•"/>
              <a:defRPr/>
            </a:pPr>
            <a:r>
              <a:rPr lang="en-US" sz="1400" dirty="0">
                <a:sym typeface="Arial" charset="0"/>
              </a:rPr>
              <a:t>F23.3: other acute predominantly delusional psychotic disorder</a:t>
            </a:r>
          </a:p>
          <a:p>
            <a:pPr lvl="1" eaLnBrk="1" hangingPunct="1">
              <a:lnSpc>
                <a:spcPct val="100000"/>
              </a:lnSpc>
              <a:spcAft>
                <a:spcPct val="75000"/>
              </a:spcAft>
              <a:buFont typeface="Arial" panose="020B0604020202020204" pitchFamily="34" charset="0"/>
              <a:buChar char="•"/>
              <a:defRPr/>
            </a:pPr>
            <a:r>
              <a:rPr lang="en-US" sz="1400" dirty="0">
                <a:sym typeface="Arial" charset="0"/>
              </a:rPr>
              <a:t>F23.8: other acute and transient psychotic disorders</a:t>
            </a:r>
          </a:p>
          <a:p>
            <a:pPr lvl="1" eaLnBrk="1" hangingPunct="1">
              <a:lnSpc>
                <a:spcPct val="100000"/>
              </a:lnSpc>
              <a:spcAft>
                <a:spcPct val="75000"/>
              </a:spcAft>
              <a:buFont typeface="Arial" panose="020B0604020202020204" pitchFamily="34" charset="0"/>
              <a:buChar char="•"/>
              <a:defRPr/>
            </a:pPr>
            <a:r>
              <a:rPr lang="en-US" sz="1400" dirty="0">
                <a:sym typeface="Arial" charset="0"/>
              </a:rPr>
              <a:t>F23.9: acute and transient psychotic disorder, unspecified</a:t>
            </a:r>
          </a:p>
        </p:txBody>
      </p:sp>
      <p:grpSp>
        <p:nvGrpSpPr>
          <p:cNvPr id="7" name="Group 6"/>
          <p:cNvGrpSpPr/>
          <p:nvPr/>
        </p:nvGrpSpPr>
        <p:grpSpPr>
          <a:xfrm>
            <a:off x="6129528" y="1282241"/>
            <a:ext cx="1539240" cy="689458"/>
            <a:chOff x="6129528" y="1282241"/>
            <a:chExt cx="1539240" cy="689458"/>
          </a:xfrm>
        </p:grpSpPr>
        <p:sp>
          <p:nvSpPr>
            <p:cNvPr id="9" name="Rectangle 8"/>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ICD 10</a:t>
              </a:r>
            </a:p>
          </p:txBody>
        </p:sp>
      </p:grpSp>
      <p:grpSp>
        <p:nvGrpSpPr>
          <p:cNvPr id="11" name="Group 10"/>
          <p:cNvGrpSpPr/>
          <p:nvPr/>
        </p:nvGrpSpPr>
        <p:grpSpPr>
          <a:xfrm>
            <a:off x="835026" y="1282241"/>
            <a:ext cx="1539240" cy="689458"/>
            <a:chOff x="6129528" y="1282241"/>
            <a:chExt cx="1539240" cy="689458"/>
          </a:xfrm>
        </p:grpSpPr>
        <p:sp>
          <p:nvSpPr>
            <p:cNvPr id="12" name="Rectangle 11"/>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spTree>
    <p:extLst>
      <p:ext uri="{BB962C8B-B14F-4D97-AF65-F5344CB8AC3E}">
        <p14:creationId xmlns:p14="http://schemas.microsoft.com/office/powerpoint/2010/main" val="1008435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Negative Symptoms: something “missing”</a:t>
            </a:r>
            <a:endParaRPr lang="en-US" dirty="0"/>
          </a:p>
        </p:txBody>
      </p:sp>
      <p:sp>
        <p:nvSpPr>
          <p:cNvPr id="3" name="Content Placeholder 2"/>
          <p:cNvSpPr>
            <a:spLocks noGrp="1"/>
          </p:cNvSpPr>
          <p:nvPr>
            <p:ph idx="1"/>
          </p:nvPr>
        </p:nvSpPr>
        <p:spPr/>
        <p:txBody>
          <a:bodyPr/>
          <a:lstStyle/>
          <a:p>
            <a:pPr>
              <a:buFont typeface="Calibri" pitchFamily="-109" charset="0"/>
              <a:buChar char="•"/>
            </a:pPr>
            <a:r>
              <a:rPr lang="en-US" altLang="en-US" dirty="0">
                <a:latin typeface="Calibri Bold" charset="0"/>
                <a:sym typeface="Calibri Bold" charset="0"/>
              </a:rPr>
              <a:t>Affective blunting</a:t>
            </a:r>
            <a:r>
              <a:rPr lang="en-US" altLang="en-US" dirty="0">
                <a:latin typeface="Calibri" pitchFamily="-109" charset="0"/>
                <a:sym typeface="Calibri" pitchFamily="-109" charset="0"/>
              </a:rPr>
              <a:t>: inability to understand and express emotions</a:t>
            </a:r>
          </a:p>
          <a:p>
            <a:pPr>
              <a:buFont typeface="Calibri" pitchFamily="-109" charset="0"/>
              <a:buChar char="•"/>
            </a:pPr>
            <a:r>
              <a:rPr lang="en-US" altLang="en-US" dirty="0" err="1">
                <a:latin typeface="Calibri Bold" charset="0"/>
                <a:sym typeface="Calibri Bold" charset="0"/>
              </a:rPr>
              <a:t>Alogia</a:t>
            </a:r>
            <a:r>
              <a:rPr lang="en-US" altLang="en-US" dirty="0">
                <a:latin typeface="Calibri" pitchFamily="-109" charset="0"/>
                <a:sym typeface="Calibri" pitchFamily="-109" charset="0"/>
              </a:rPr>
              <a:t>: decrease in verbal communication e.g. poverty of speech, blocking</a:t>
            </a:r>
          </a:p>
          <a:p>
            <a:pPr>
              <a:buFont typeface="Calibri" pitchFamily="-109" charset="0"/>
              <a:buChar char="•"/>
            </a:pPr>
            <a:r>
              <a:rPr lang="en-US" altLang="en-US" dirty="0">
                <a:latin typeface="Calibri Bold" charset="0"/>
                <a:sym typeface="Calibri Bold" charset="0"/>
              </a:rPr>
              <a:t>Anhedonia</a:t>
            </a:r>
            <a:r>
              <a:rPr lang="en-US" altLang="en-US" dirty="0">
                <a:latin typeface="Calibri" pitchFamily="-109" charset="0"/>
                <a:sym typeface="Calibri" pitchFamily="-109" charset="0"/>
              </a:rPr>
              <a:t>: loss of ability to find pleasure from relationships/ activities</a:t>
            </a:r>
          </a:p>
          <a:p>
            <a:pPr>
              <a:buFont typeface="Calibri" pitchFamily="-109" charset="0"/>
              <a:buChar char="•"/>
            </a:pPr>
            <a:r>
              <a:rPr lang="en-US" altLang="en-US" dirty="0" err="1">
                <a:latin typeface="Calibri Bold" charset="0"/>
                <a:sym typeface="Calibri Bold" charset="0"/>
              </a:rPr>
              <a:t>Avolition</a:t>
            </a:r>
            <a:r>
              <a:rPr lang="en-US" altLang="en-US" dirty="0">
                <a:latin typeface="Calibri" pitchFamily="-109" charset="0"/>
                <a:sym typeface="Calibri" pitchFamily="-109" charset="0"/>
              </a:rPr>
              <a:t>: loss of will or drive e.g. hygiene, school</a:t>
            </a:r>
          </a:p>
          <a:p>
            <a:r>
              <a:rPr lang="en-US" altLang="en-US" b="1" dirty="0"/>
              <a:t>S</a:t>
            </a:r>
            <a:r>
              <a:rPr lang="en-US" altLang="en-US" dirty="0">
                <a:latin typeface="Calibri Bold" charset="0"/>
                <a:sym typeface="Calibri Bold" charset="0"/>
              </a:rPr>
              <a:t>ocial withdrawal</a:t>
            </a:r>
            <a:endParaRPr lang="en-US" altLang="en-US" dirty="0">
              <a:latin typeface="Calibri Bold" charset="0"/>
              <a:ea typeface="ヒラギノ角ゴ ProN W6" pitchFamily="-109" charset="-128"/>
              <a:sym typeface="Calibri Bold" charset="0"/>
            </a:endParaRPr>
          </a:p>
          <a:p>
            <a:endParaRPr lang="en-US" dirty="0"/>
          </a:p>
        </p:txBody>
      </p:sp>
    </p:spTree>
    <p:extLst>
      <p:ext uri="{BB962C8B-B14F-4D97-AF65-F5344CB8AC3E}">
        <p14:creationId xmlns:p14="http://schemas.microsoft.com/office/powerpoint/2010/main" val="3443351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eaLnBrk="1" hangingPunct="1"/>
            <a:r>
              <a:rPr lang="en-US" altLang="en-US" sz="3700" dirty="0" smtClean="0"/>
              <a:t>Differences – </a:t>
            </a:r>
            <a:r>
              <a:rPr lang="en-US" altLang="en-US" sz="3700" dirty="0"/>
              <a:t>P</a:t>
            </a:r>
            <a:r>
              <a:rPr lang="en-US" altLang="en-US" sz="3700" dirty="0" smtClean="0"/>
              <a:t>ersistent </a:t>
            </a:r>
            <a:r>
              <a:rPr lang="en-US" altLang="en-US" sz="3700" dirty="0"/>
              <a:t>delusional disorder</a:t>
            </a:r>
          </a:p>
        </p:txBody>
      </p:sp>
      <p:sp>
        <p:nvSpPr>
          <p:cNvPr id="4" name="Content Placeholder 3"/>
          <p:cNvSpPr>
            <a:spLocks noGrp="1"/>
          </p:cNvSpPr>
          <p:nvPr>
            <p:ph idx="1"/>
          </p:nvPr>
        </p:nvSpPr>
        <p:spPr>
          <a:xfrm>
            <a:off x="838200" y="2107096"/>
            <a:ext cx="5224272" cy="3619962"/>
          </a:xfrm>
        </p:spPr>
        <p:txBody>
          <a:bodyPr>
            <a:normAutofit fontScale="92500" lnSpcReduction="10000"/>
          </a:bodyPr>
          <a:lstStyle/>
          <a:p>
            <a:pPr eaLnBrk="1" hangingPunct="1">
              <a:lnSpc>
                <a:spcPct val="110000"/>
              </a:lnSpc>
              <a:defRPr/>
            </a:pPr>
            <a:r>
              <a:rPr lang="en-US" sz="1600" dirty="0"/>
              <a:t>Specifier</a:t>
            </a:r>
          </a:p>
          <a:p>
            <a:pPr lvl="1" eaLnBrk="1" hangingPunct="1">
              <a:lnSpc>
                <a:spcPct val="110000"/>
              </a:lnSpc>
              <a:defRPr/>
            </a:pPr>
            <a:r>
              <a:rPr lang="en-US" sz="1600" dirty="0"/>
              <a:t>Course- to be used after 1 year duration of the disorder</a:t>
            </a:r>
          </a:p>
          <a:p>
            <a:pPr lvl="2" eaLnBrk="1" hangingPunct="1">
              <a:lnSpc>
                <a:spcPct val="110000"/>
              </a:lnSpc>
              <a:defRPr/>
            </a:pPr>
            <a:r>
              <a:rPr lang="en-US" sz="1600" dirty="0"/>
              <a:t>First episode, currently in acute episode</a:t>
            </a:r>
          </a:p>
          <a:p>
            <a:pPr lvl="2" eaLnBrk="1" hangingPunct="1">
              <a:lnSpc>
                <a:spcPct val="110000"/>
              </a:lnSpc>
              <a:defRPr/>
            </a:pPr>
            <a:r>
              <a:rPr lang="en-US" sz="1600" dirty="0"/>
              <a:t>First episode, currently in partial remission</a:t>
            </a:r>
          </a:p>
          <a:p>
            <a:pPr lvl="2" eaLnBrk="1" hangingPunct="1">
              <a:lnSpc>
                <a:spcPct val="110000"/>
              </a:lnSpc>
              <a:defRPr/>
            </a:pPr>
            <a:r>
              <a:rPr lang="en-US" sz="1600" dirty="0"/>
              <a:t>First episode, currently in full remission</a:t>
            </a:r>
          </a:p>
          <a:p>
            <a:pPr lvl="2" eaLnBrk="1" hangingPunct="1">
              <a:lnSpc>
                <a:spcPct val="110000"/>
              </a:lnSpc>
              <a:defRPr/>
            </a:pPr>
            <a:r>
              <a:rPr lang="en-US" sz="1600" dirty="0"/>
              <a:t>Multiple episodes, currently in acute episode</a:t>
            </a:r>
          </a:p>
          <a:p>
            <a:pPr lvl="2" eaLnBrk="1" hangingPunct="1">
              <a:lnSpc>
                <a:spcPct val="110000"/>
              </a:lnSpc>
              <a:defRPr/>
            </a:pPr>
            <a:r>
              <a:rPr lang="en-US" sz="1600" dirty="0"/>
              <a:t>Multiple episodes, currently in partial remission</a:t>
            </a:r>
          </a:p>
          <a:p>
            <a:pPr lvl="2" eaLnBrk="1" hangingPunct="1">
              <a:lnSpc>
                <a:spcPct val="110000"/>
              </a:lnSpc>
              <a:defRPr/>
            </a:pPr>
            <a:r>
              <a:rPr lang="en-US" sz="1600" dirty="0"/>
              <a:t>Multiple episodes, currently in full remission</a:t>
            </a:r>
          </a:p>
          <a:p>
            <a:pPr lvl="2" eaLnBrk="1" hangingPunct="1">
              <a:lnSpc>
                <a:spcPct val="110000"/>
              </a:lnSpc>
              <a:defRPr/>
            </a:pPr>
            <a:r>
              <a:rPr lang="en-US" sz="1600" dirty="0"/>
              <a:t>Continuous</a:t>
            </a:r>
          </a:p>
          <a:p>
            <a:pPr lvl="2" eaLnBrk="1" hangingPunct="1">
              <a:lnSpc>
                <a:spcPct val="110000"/>
              </a:lnSpc>
              <a:defRPr/>
            </a:pPr>
            <a:r>
              <a:rPr lang="en-US" sz="1600" dirty="0" smtClean="0"/>
              <a:t>Unspecified</a:t>
            </a:r>
            <a:endParaRPr lang="en-US" sz="1600" dirty="0"/>
          </a:p>
        </p:txBody>
      </p:sp>
      <p:sp>
        <p:nvSpPr>
          <p:cNvPr id="51206" name="Content Placeholder 6"/>
          <p:cNvSpPr>
            <a:spLocks noGrp="1"/>
          </p:cNvSpPr>
          <p:nvPr>
            <p:ph idx="13"/>
          </p:nvPr>
        </p:nvSpPr>
        <p:spPr>
          <a:xfrm>
            <a:off x="6129528" y="2107096"/>
            <a:ext cx="5224272" cy="3619962"/>
          </a:xfrm>
        </p:spPr>
        <p:txBody>
          <a:bodyPr>
            <a:normAutofit/>
          </a:bodyPr>
          <a:lstStyle/>
          <a:p>
            <a:pPr eaLnBrk="1" hangingPunct="1">
              <a:lnSpc>
                <a:spcPct val="100000"/>
              </a:lnSpc>
            </a:pPr>
            <a:r>
              <a:rPr lang="en-US" altLang="en-US" sz="1600" dirty="0"/>
              <a:t>None present</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ICD 10</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spTree>
    <p:extLst>
      <p:ext uri="{BB962C8B-B14F-4D97-AF65-F5344CB8AC3E}">
        <p14:creationId xmlns:p14="http://schemas.microsoft.com/office/powerpoint/2010/main" val="23986190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Content Placeholder 3"/>
          <p:cNvSpPr>
            <a:spLocks noGrp="1"/>
          </p:cNvSpPr>
          <p:nvPr>
            <p:ph idx="1"/>
          </p:nvPr>
        </p:nvSpPr>
        <p:spPr>
          <a:xfrm>
            <a:off x="838200" y="2107096"/>
            <a:ext cx="5224272" cy="3619962"/>
          </a:xfrm>
        </p:spPr>
        <p:txBody>
          <a:bodyPr>
            <a:normAutofit/>
          </a:bodyPr>
          <a:lstStyle/>
          <a:p>
            <a:pPr eaLnBrk="1" hangingPunct="1"/>
            <a:r>
              <a:rPr lang="en-US" altLang="en-US" sz="2000"/>
              <a:t>Specifier</a:t>
            </a:r>
          </a:p>
          <a:p>
            <a:pPr lvl="1" eaLnBrk="1" hangingPunct="1"/>
            <a:r>
              <a:rPr lang="en-US" altLang="en-US" sz="2000"/>
              <a:t>Brief reactive psychosis- with marked stressor(s)</a:t>
            </a:r>
          </a:p>
          <a:p>
            <a:pPr lvl="1" eaLnBrk="1" hangingPunct="1"/>
            <a:r>
              <a:rPr lang="en-US" altLang="en-US" sz="2000"/>
              <a:t>Without marked stressor(s)</a:t>
            </a:r>
          </a:p>
          <a:p>
            <a:pPr lvl="1" eaLnBrk="1" hangingPunct="1"/>
            <a:r>
              <a:rPr lang="en-US" altLang="en-US" sz="2000"/>
              <a:t>With postpartum onset: onset during pregnancy or within 4 weeks postpartum</a:t>
            </a:r>
          </a:p>
          <a:p>
            <a:pPr lvl="1" eaLnBrk="1" hangingPunct="1"/>
            <a:r>
              <a:rPr lang="en-US" altLang="en-US" sz="2000"/>
              <a:t>With catatonia</a:t>
            </a:r>
          </a:p>
          <a:p>
            <a:pPr lvl="1" eaLnBrk="1" hangingPunct="1"/>
            <a:r>
              <a:rPr lang="en-US" altLang="en-US" sz="2000"/>
              <a:t>Severity</a:t>
            </a:r>
          </a:p>
        </p:txBody>
      </p:sp>
      <p:sp>
        <p:nvSpPr>
          <p:cNvPr id="53254" name="Content Placeholder 5"/>
          <p:cNvSpPr>
            <a:spLocks noGrp="1"/>
          </p:cNvSpPr>
          <p:nvPr>
            <p:ph idx="13"/>
          </p:nvPr>
        </p:nvSpPr>
        <p:spPr>
          <a:xfrm>
            <a:off x="6129528" y="2107096"/>
            <a:ext cx="5224272" cy="3619962"/>
          </a:xfrm>
        </p:spPr>
        <p:txBody>
          <a:bodyPr/>
          <a:lstStyle/>
          <a:p>
            <a:pPr eaLnBrk="1" hangingPunct="1">
              <a:spcAft>
                <a:spcPct val="30000"/>
              </a:spcAft>
              <a:buClr>
                <a:schemeClr val="tx1"/>
              </a:buClr>
            </a:pPr>
            <a:r>
              <a:rPr lang="en-US" altLang="en-US" sz="2000" dirty="0">
                <a:sym typeface="Arial" pitchFamily="34" charset="0"/>
              </a:rPr>
              <a:t>Specifier</a:t>
            </a:r>
          </a:p>
          <a:p>
            <a:pPr lvl="1" eaLnBrk="1" hangingPunct="1">
              <a:spcAft>
                <a:spcPct val="30000"/>
              </a:spcAft>
              <a:buFont typeface="Arial" pitchFamily="34" charset="0"/>
              <a:buChar char="•"/>
            </a:pPr>
            <a:r>
              <a:rPr lang="en-US" altLang="en-US" sz="2000" dirty="0">
                <a:sym typeface="Arial" pitchFamily="34" charset="0"/>
              </a:rPr>
              <a:t>F23.x0: without associated acute stress</a:t>
            </a:r>
          </a:p>
          <a:p>
            <a:pPr lvl="1" eaLnBrk="1" hangingPunct="1">
              <a:spcAft>
                <a:spcPct val="30000"/>
              </a:spcAft>
              <a:buFont typeface="Arial" pitchFamily="34" charset="0"/>
              <a:buChar char="•"/>
            </a:pPr>
            <a:r>
              <a:rPr lang="en-US" altLang="en-US" sz="2000" dirty="0">
                <a:sym typeface="Arial" pitchFamily="34" charset="0"/>
              </a:rPr>
              <a:t>F23.x1: with associated acute stress</a:t>
            </a:r>
          </a:p>
          <a:p>
            <a:pPr lvl="1" eaLnBrk="1" hangingPunct="1">
              <a:spcAft>
                <a:spcPct val="30000"/>
              </a:spcAft>
              <a:buFont typeface="Arial" pitchFamily="34" charset="0"/>
              <a:buChar char="•"/>
            </a:pPr>
            <a:r>
              <a:rPr lang="en-US" altLang="en-US" sz="2000" dirty="0">
                <a:sym typeface="Arial" pitchFamily="34" charset="0"/>
              </a:rPr>
              <a:t>Postpartum disorders included in F53</a:t>
            </a:r>
          </a:p>
        </p:txBody>
      </p:sp>
      <p:sp>
        <p:nvSpPr>
          <p:cNvPr id="8" name="Title 3"/>
          <p:cNvSpPr>
            <a:spLocks noGrp="1"/>
          </p:cNvSpPr>
          <p:nvPr>
            <p:ph type="title"/>
          </p:nvPr>
        </p:nvSpPr>
        <p:spPr>
          <a:xfrm>
            <a:off x="838200" y="365126"/>
            <a:ext cx="10515600" cy="507712"/>
          </a:xfrm>
        </p:spPr>
        <p:txBody>
          <a:bodyPr>
            <a:noAutofit/>
          </a:bodyPr>
          <a:lstStyle/>
          <a:p>
            <a:pPr eaLnBrk="1" hangingPunct="1"/>
            <a:r>
              <a:rPr lang="en-US" altLang="en-US" sz="3000" dirty="0" smtClean="0"/>
              <a:t>Differences – Acute </a:t>
            </a:r>
            <a:r>
              <a:rPr lang="en-US" altLang="en-US" sz="3000" dirty="0"/>
              <a:t>and transient psychotic disorders</a:t>
            </a:r>
          </a:p>
        </p:txBody>
      </p:sp>
      <p:grpSp>
        <p:nvGrpSpPr>
          <p:cNvPr id="9" name="Group 8"/>
          <p:cNvGrpSpPr/>
          <p:nvPr/>
        </p:nvGrpSpPr>
        <p:grpSpPr>
          <a:xfrm>
            <a:off x="6129528" y="1282241"/>
            <a:ext cx="1539240" cy="689458"/>
            <a:chOff x="6129528" y="1282241"/>
            <a:chExt cx="1539240" cy="689458"/>
          </a:xfrm>
        </p:grpSpPr>
        <p:sp>
          <p:nvSpPr>
            <p:cNvPr id="10" name="Rectangle 9"/>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ICD 10</a:t>
              </a:r>
            </a:p>
          </p:txBody>
        </p:sp>
      </p:grpSp>
      <p:grpSp>
        <p:nvGrpSpPr>
          <p:cNvPr id="12" name="Group 11"/>
          <p:cNvGrpSpPr/>
          <p:nvPr/>
        </p:nvGrpSpPr>
        <p:grpSpPr>
          <a:xfrm>
            <a:off x="835026" y="1282241"/>
            <a:ext cx="1539240" cy="689458"/>
            <a:chOff x="6129528" y="1282241"/>
            <a:chExt cx="1539240" cy="689458"/>
          </a:xfrm>
        </p:grpSpPr>
        <p:sp>
          <p:nvSpPr>
            <p:cNvPr id="13" name="Rectangle 12"/>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spTree>
    <p:extLst>
      <p:ext uri="{BB962C8B-B14F-4D97-AF65-F5344CB8AC3E}">
        <p14:creationId xmlns:p14="http://schemas.microsoft.com/office/powerpoint/2010/main" val="21779803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pPr eaLnBrk="1" hangingPunct="1"/>
            <a:r>
              <a:rPr lang="en-US" altLang="en-US" sz="3700" dirty="0" smtClean="0"/>
              <a:t>Differences – </a:t>
            </a:r>
            <a:r>
              <a:rPr lang="en-US" altLang="en-US" sz="3700" dirty="0"/>
              <a:t>Schizophreniform disorder</a:t>
            </a:r>
          </a:p>
        </p:txBody>
      </p:sp>
      <p:sp>
        <p:nvSpPr>
          <p:cNvPr id="54276" name="Content Placeholder 3"/>
          <p:cNvSpPr>
            <a:spLocks noGrp="1"/>
          </p:cNvSpPr>
          <p:nvPr>
            <p:ph idx="1"/>
          </p:nvPr>
        </p:nvSpPr>
        <p:spPr>
          <a:xfrm>
            <a:off x="838200" y="2107096"/>
            <a:ext cx="5224272" cy="3619962"/>
          </a:xfrm>
        </p:spPr>
        <p:txBody>
          <a:bodyPr/>
          <a:lstStyle/>
          <a:p>
            <a:pPr eaLnBrk="1" hangingPunct="1"/>
            <a:r>
              <a:rPr lang="en-US" altLang="en-US" sz="2000" dirty="0"/>
              <a:t>Same criteria as schizophrenia with duration of illness between 1 month but less than 6 months</a:t>
            </a:r>
          </a:p>
        </p:txBody>
      </p:sp>
      <p:sp>
        <p:nvSpPr>
          <p:cNvPr id="54278" name="Content Placeholder 5"/>
          <p:cNvSpPr>
            <a:spLocks noGrp="1"/>
          </p:cNvSpPr>
          <p:nvPr>
            <p:ph idx="13"/>
          </p:nvPr>
        </p:nvSpPr>
        <p:spPr>
          <a:xfrm>
            <a:off x="6129528" y="2107096"/>
            <a:ext cx="5224272" cy="3619962"/>
          </a:xfrm>
        </p:spPr>
        <p:txBody>
          <a:bodyPr>
            <a:normAutofit/>
          </a:bodyPr>
          <a:lstStyle/>
          <a:p>
            <a:pPr eaLnBrk="1" hangingPunct="1">
              <a:buClr>
                <a:schemeClr val="tx1"/>
              </a:buClr>
              <a:buFont typeface="Verdana" pitchFamily="34" charset="0"/>
              <a:buChar char="•"/>
            </a:pPr>
            <a:r>
              <a:rPr lang="en-US" altLang="en-US" sz="2000">
                <a:sym typeface="Arial" pitchFamily="34" charset="0"/>
              </a:rPr>
              <a:t>Not included as criteria for diagnosis of schizophrenia is 1 month</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ICD 10</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spTree>
    <p:extLst>
      <p:ext uri="{BB962C8B-B14F-4D97-AF65-F5344CB8AC3E}">
        <p14:creationId xmlns:p14="http://schemas.microsoft.com/office/powerpoint/2010/main" val="1508246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pPr eaLnBrk="1" hangingPunct="1"/>
            <a:r>
              <a:rPr lang="en-US" altLang="en-US" sz="3700" dirty="0" smtClean="0"/>
              <a:t>Differences – </a:t>
            </a:r>
            <a:r>
              <a:rPr lang="en-US" altLang="en-US" sz="3700" dirty="0"/>
              <a:t>Schizoaffective disorder</a:t>
            </a:r>
          </a:p>
        </p:txBody>
      </p:sp>
      <p:sp>
        <p:nvSpPr>
          <p:cNvPr id="55300" name="Content Placeholder 3"/>
          <p:cNvSpPr>
            <a:spLocks noGrp="1"/>
          </p:cNvSpPr>
          <p:nvPr>
            <p:ph idx="1"/>
          </p:nvPr>
        </p:nvSpPr>
        <p:spPr>
          <a:xfrm>
            <a:off x="838200" y="2107096"/>
            <a:ext cx="5224272" cy="3619962"/>
          </a:xfrm>
        </p:spPr>
        <p:txBody>
          <a:bodyPr>
            <a:normAutofit/>
          </a:bodyPr>
          <a:lstStyle/>
          <a:p>
            <a:pPr eaLnBrk="1" hangingPunct="1"/>
            <a:r>
              <a:rPr lang="en-US" altLang="en-US" sz="2000" dirty="0"/>
              <a:t>Criteria for mood disorders and criteria for schizophrenia is met</a:t>
            </a:r>
          </a:p>
          <a:p>
            <a:pPr eaLnBrk="1" hangingPunct="1"/>
            <a:r>
              <a:rPr lang="en-US" altLang="en-US" sz="2000" dirty="0"/>
              <a:t>Total duration for schizophrenia is met (6 months)</a:t>
            </a:r>
          </a:p>
          <a:p>
            <a:pPr eaLnBrk="1" hangingPunct="1"/>
            <a:r>
              <a:rPr lang="en-US" altLang="en-US" sz="2000" dirty="0"/>
              <a:t>The </a:t>
            </a:r>
            <a:r>
              <a:rPr lang="en-US" altLang="en-US" sz="2000" dirty="0">
                <a:solidFill>
                  <a:srgbClr val="FF0000"/>
                </a:solidFill>
              </a:rPr>
              <a:t>total longitudinal duration </a:t>
            </a:r>
            <a:r>
              <a:rPr lang="en-US" altLang="en-US" sz="2000" dirty="0"/>
              <a:t>of the illness is considered rather than the episode duration</a:t>
            </a:r>
          </a:p>
        </p:txBody>
      </p:sp>
      <p:sp>
        <p:nvSpPr>
          <p:cNvPr id="6" name="Content Placeholder 5"/>
          <p:cNvSpPr>
            <a:spLocks noGrp="1"/>
          </p:cNvSpPr>
          <p:nvPr>
            <p:ph idx="13"/>
          </p:nvPr>
        </p:nvSpPr>
        <p:spPr>
          <a:xfrm>
            <a:off x="6129528" y="2107096"/>
            <a:ext cx="5224272" cy="3619962"/>
          </a:xfrm>
        </p:spPr>
        <p:txBody>
          <a:bodyPr/>
          <a:lstStyle/>
          <a:p>
            <a:pPr eaLnBrk="1" hangingPunct="1">
              <a:defRPr/>
            </a:pPr>
            <a:r>
              <a:rPr lang="en-US" sz="2000" dirty="0">
                <a:sym typeface="Arial" charset="0"/>
              </a:rPr>
              <a:t>Criteria for mood disorders is met</a:t>
            </a:r>
          </a:p>
          <a:p>
            <a:pPr eaLnBrk="1" hangingPunct="1">
              <a:defRPr/>
            </a:pPr>
            <a:r>
              <a:rPr lang="en-US" sz="2000" dirty="0">
                <a:sym typeface="Arial" charset="0"/>
              </a:rPr>
              <a:t>Criteria for schizophrenia is met within the </a:t>
            </a:r>
            <a:r>
              <a:rPr lang="en-US" sz="2000" dirty="0">
                <a:solidFill>
                  <a:schemeClr val="accent2">
                    <a:lumMod val="75000"/>
                  </a:schemeClr>
                </a:solidFill>
                <a:sym typeface="Arial" charset="0"/>
              </a:rPr>
              <a:t>same episode </a:t>
            </a:r>
            <a:r>
              <a:rPr lang="en-US" sz="2000" dirty="0">
                <a:sym typeface="Arial" charset="0"/>
              </a:rPr>
              <a:t>of the disorder or concurrently for at least part of the disorder</a:t>
            </a:r>
          </a:p>
          <a:p>
            <a:pPr eaLnBrk="1" hangingPunct="1">
              <a:defRPr/>
            </a:pPr>
            <a:r>
              <a:rPr lang="en-US" sz="2000" dirty="0">
                <a:sym typeface="Arial" charset="0"/>
              </a:rPr>
              <a:t>Inclusion on first rank symptoms as for with schizophrenia</a:t>
            </a:r>
          </a:p>
          <a:p>
            <a:pPr eaLnBrk="1" hangingPunct="1">
              <a:defRPr/>
            </a:pPr>
            <a:endParaRPr lang="en-US" sz="2000" dirty="0"/>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ICD 10</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spTree>
    <p:extLst>
      <p:ext uri="{BB962C8B-B14F-4D97-AF65-F5344CB8AC3E}">
        <p14:creationId xmlns:p14="http://schemas.microsoft.com/office/powerpoint/2010/main" val="29701682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pPr eaLnBrk="1" hangingPunct="1"/>
            <a:r>
              <a:rPr lang="en-US" altLang="en-US" sz="3700" dirty="0" smtClean="0"/>
              <a:t>Differences – Induced </a:t>
            </a:r>
            <a:r>
              <a:rPr lang="en-US" altLang="en-US" sz="3700" dirty="0"/>
              <a:t>delusional disorder</a:t>
            </a:r>
          </a:p>
        </p:txBody>
      </p:sp>
      <p:sp>
        <p:nvSpPr>
          <p:cNvPr id="56324" name="Content Placeholder 3"/>
          <p:cNvSpPr>
            <a:spLocks noGrp="1"/>
          </p:cNvSpPr>
          <p:nvPr>
            <p:ph idx="1"/>
          </p:nvPr>
        </p:nvSpPr>
        <p:spPr>
          <a:xfrm>
            <a:off x="838200" y="2107096"/>
            <a:ext cx="5224272" cy="3619962"/>
          </a:xfrm>
        </p:spPr>
        <p:txBody>
          <a:bodyPr/>
          <a:lstStyle/>
          <a:p>
            <a:pPr marL="457189" lvl="1" indent="-457189">
              <a:lnSpc>
                <a:spcPct val="100000"/>
              </a:lnSpc>
              <a:buFont typeface="Arial" pitchFamily="34" charset="0"/>
              <a:buChar char="•"/>
            </a:pPr>
            <a:r>
              <a:rPr lang="en-US" altLang="en-US" sz="2000" dirty="0" smtClean="0"/>
              <a:t>Included under </a:t>
            </a:r>
            <a:r>
              <a:rPr lang="en-US" altLang="en-US" sz="2000" dirty="0" smtClean="0">
                <a:solidFill>
                  <a:srgbClr val="FF0000"/>
                </a:solidFill>
              </a:rPr>
              <a:t>Other specified schizophrenia spectrum and other psychotic disorder 298.8</a:t>
            </a:r>
          </a:p>
          <a:p>
            <a:pPr marL="990575" lvl="2" indent="-380990">
              <a:lnSpc>
                <a:spcPct val="100000"/>
              </a:lnSpc>
            </a:pPr>
            <a:r>
              <a:rPr lang="en-US" altLang="en-US" sz="2000" dirty="0" smtClean="0"/>
              <a:t>Delusional symptoms in partner of individual with delusional disorder</a:t>
            </a:r>
            <a:endParaRPr lang="en-US" altLang="en-US" sz="2000" dirty="0" smtClean="0">
              <a:solidFill>
                <a:srgbClr val="FFFF00"/>
              </a:solidFill>
            </a:endParaRPr>
          </a:p>
          <a:p>
            <a:pPr eaLnBrk="1" hangingPunct="1">
              <a:lnSpc>
                <a:spcPct val="100000"/>
              </a:lnSpc>
            </a:pPr>
            <a:r>
              <a:rPr lang="en-US" altLang="en-US" sz="2000" dirty="0"/>
              <a:t>Included as Shared psychotic disorder included in DSM IV</a:t>
            </a:r>
          </a:p>
        </p:txBody>
      </p:sp>
      <p:sp>
        <p:nvSpPr>
          <p:cNvPr id="56326" name="Content Placeholder 5"/>
          <p:cNvSpPr>
            <a:spLocks noGrp="1"/>
          </p:cNvSpPr>
          <p:nvPr>
            <p:ph idx="13"/>
          </p:nvPr>
        </p:nvSpPr>
        <p:spPr>
          <a:xfrm>
            <a:off x="6129528" y="2107096"/>
            <a:ext cx="5224272" cy="3619962"/>
          </a:xfrm>
        </p:spPr>
        <p:txBody>
          <a:bodyPr>
            <a:normAutofit/>
          </a:bodyPr>
          <a:lstStyle/>
          <a:p>
            <a:pPr eaLnBrk="1" hangingPunct="1">
              <a:lnSpc>
                <a:spcPct val="100000"/>
              </a:lnSpc>
            </a:pPr>
            <a:r>
              <a:rPr lang="en-US" altLang="en-US" sz="2000"/>
              <a:t>Two or more people share the same delusion or delusional system</a:t>
            </a:r>
          </a:p>
          <a:p>
            <a:pPr eaLnBrk="1" hangingPunct="1">
              <a:lnSpc>
                <a:spcPct val="100000"/>
              </a:lnSpc>
            </a:pPr>
            <a:r>
              <a:rPr lang="en-US" altLang="en-US" sz="2000"/>
              <a:t>Have an unusually close relationship</a:t>
            </a:r>
          </a:p>
          <a:p>
            <a:pPr eaLnBrk="1" hangingPunct="1">
              <a:lnSpc>
                <a:spcPct val="100000"/>
              </a:lnSpc>
            </a:pPr>
            <a:r>
              <a:rPr lang="en-US" altLang="en-US" sz="2000"/>
              <a:t>Temporal or other contextual evidence of the delusion being induced in the passive member</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ICD 10</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spTree>
    <p:extLst>
      <p:ext uri="{BB962C8B-B14F-4D97-AF65-F5344CB8AC3E}">
        <p14:creationId xmlns:p14="http://schemas.microsoft.com/office/powerpoint/2010/main" val="31555435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38200" y="365126"/>
            <a:ext cx="10652760" cy="507712"/>
          </a:xfrm>
        </p:spPr>
        <p:txBody>
          <a:bodyPr>
            <a:normAutofit fontScale="90000"/>
          </a:bodyPr>
          <a:lstStyle/>
          <a:p>
            <a:pPr eaLnBrk="1" hangingPunct="1"/>
            <a:r>
              <a:rPr lang="en-US" altLang="en-US" sz="3700" dirty="0" smtClean="0"/>
              <a:t>Differences – Other </a:t>
            </a:r>
            <a:r>
              <a:rPr lang="en-US" altLang="en-US" sz="3700" dirty="0"/>
              <a:t>nonorganic psychotic disorders</a:t>
            </a:r>
          </a:p>
        </p:txBody>
      </p:sp>
      <p:sp>
        <p:nvSpPr>
          <p:cNvPr id="57348" name="Content Placeholder 3"/>
          <p:cNvSpPr>
            <a:spLocks noGrp="1"/>
          </p:cNvSpPr>
          <p:nvPr>
            <p:ph idx="1"/>
          </p:nvPr>
        </p:nvSpPr>
        <p:spPr>
          <a:xfrm>
            <a:off x="838200" y="2107096"/>
            <a:ext cx="5224272" cy="3619962"/>
          </a:xfrm>
        </p:spPr>
        <p:txBody>
          <a:bodyPr>
            <a:normAutofit/>
          </a:bodyPr>
          <a:lstStyle/>
          <a:p>
            <a:pPr eaLnBrk="1" hangingPunct="1">
              <a:lnSpc>
                <a:spcPct val="100000"/>
              </a:lnSpc>
            </a:pPr>
            <a:r>
              <a:rPr lang="en-US" altLang="en-US" sz="2000" dirty="0"/>
              <a:t>Includes:</a:t>
            </a:r>
          </a:p>
          <a:p>
            <a:pPr lvl="1" eaLnBrk="1" hangingPunct="1">
              <a:lnSpc>
                <a:spcPct val="100000"/>
              </a:lnSpc>
            </a:pPr>
            <a:r>
              <a:rPr lang="en-US" altLang="en-US" sz="2000" dirty="0"/>
              <a:t>Persistent auditory hallucinations in the absence of any other features</a:t>
            </a:r>
          </a:p>
          <a:p>
            <a:pPr lvl="1" eaLnBrk="1" hangingPunct="1">
              <a:lnSpc>
                <a:spcPct val="100000"/>
              </a:lnSpc>
            </a:pPr>
            <a:r>
              <a:rPr lang="en-US" altLang="en-US" sz="2000" dirty="0"/>
              <a:t>Delusions with significant overlapping mood episodes</a:t>
            </a:r>
          </a:p>
          <a:p>
            <a:pPr lvl="1" eaLnBrk="1" hangingPunct="1">
              <a:lnSpc>
                <a:spcPct val="100000"/>
              </a:lnSpc>
            </a:pPr>
            <a:r>
              <a:rPr lang="en-US" altLang="en-US" sz="2000" dirty="0"/>
              <a:t>Attenuated psychosis syndrome: psychotic- like symptoms below a threshold for full psychosis</a:t>
            </a:r>
          </a:p>
          <a:p>
            <a:pPr lvl="1" eaLnBrk="1" hangingPunct="1">
              <a:lnSpc>
                <a:spcPct val="100000"/>
              </a:lnSpc>
            </a:pPr>
            <a:r>
              <a:rPr lang="en-US" altLang="en-US" sz="2000" dirty="0"/>
              <a:t>Delusional symptoms in partner of individual with delusional disorder</a:t>
            </a:r>
          </a:p>
        </p:txBody>
      </p:sp>
      <p:sp>
        <p:nvSpPr>
          <p:cNvPr id="57350" name="Content Placeholder 5"/>
          <p:cNvSpPr>
            <a:spLocks noGrp="1"/>
          </p:cNvSpPr>
          <p:nvPr>
            <p:ph idx="13"/>
          </p:nvPr>
        </p:nvSpPr>
        <p:spPr>
          <a:xfrm>
            <a:off x="6129528" y="2107096"/>
            <a:ext cx="5224272" cy="3619962"/>
          </a:xfrm>
        </p:spPr>
        <p:txBody>
          <a:bodyPr>
            <a:normAutofit/>
          </a:bodyPr>
          <a:lstStyle/>
          <a:p>
            <a:pPr eaLnBrk="1" hangingPunct="1">
              <a:lnSpc>
                <a:spcPct val="100000"/>
              </a:lnSpc>
            </a:pPr>
            <a:r>
              <a:rPr lang="en-US" altLang="en-US" sz="2000"/>
              <a:t>Includes: chronic hallucinatory psychosis NOS</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ICD 10</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spTree>
    <p:extLst>
      <p:ext uri="{BB962C8B-B14F-4D97-AF65-F5344CB8AC3E}">
        <p14:creationId xmlns:p14="http://schemas.microsoft.com/office/powerpoint/2010/main" val="25047325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pPr eaLnBrk="1" hangingPunct="1"/>
            <a:r>
              <a:rPr lang="en-US" altLang="en-US" sz="3700" dirty="0" smtClean="0"/>
              <a:t>Differences – Unspecified </a:t>
            </a:r>
            <a:r>
              <a:rPr lang="en-US" altLang="en-US" sz="3700" dirty="0"/>
              <a:t>psychosis </a:t>
            </a:r>
          </a:p>
        </p:txBody>
      </p:sp>
      <p:sp>
        <p:nvSpPr>
          <p:cNvPr id="58372" name="Content Placeholder 3"/>
          <p:cNvSpPr>
            <a:spLocks noGrp="1"/>
          </p:cNvSpPr>
          <p:nvPr>
            <p:ph idx="1"/>
          </p:nvPr>
        </p:nvSpPr>
        <p:spPr>
          <a:xfrm>
            <a:off x="838200" y="2107096"/>
            <a:ext cx="5224272" cy="3619962"/>
          </a:xfrm>
        </p:spPr>
        <p:txBody>
          <a:bodyPr>
            <a:normAutofit/>
          </a:bodyPr>
          <a:lstStyle/>
          <a:p>
            <a:pPr eaLnBrk="1" hangingPunct="1"/>
            <a:r>
              <a:rPr lang="en-US" altLang="en-US" sz="2000"/>
              <a:t>Unspecified schizophrenia spectrum and other psychotic disorder 298.9</a:t>
            </a:r>
          </a:p>
        </p:txBody>
      </p:sp>
      <p:sp>
        <p:nvSpPr>
          <p:cNvPr id="58374" name="Content Placeholder 5"/>
          <p:cNvSpPr>
            <a:spLocks noGrp="1"/>
          </p:cNvSpPr>
          <p:nvPr>
            <p:ph idx="13"/>
          </p:nvPr>
        </p:nvSpPr>
        <p:spPr>
          <a:xfrm>
            <a:off x="6129528" y="2107096"/>
            <a:ext cx="5224272" cy="3619962"/>
          </a:xfrm>
        </p:spPr>
        <p:txBody>
          <a:bodyPr/>
          <a:lstStyle/>
          <a:p>
            <a:pPr eaLnBrk="1" hangingPunct="1"/>
            <a:r>
              <a:rPr lang="en-US" altLang="en-US" sz="2000" dirty="0"/>
              <a:t>Unspecified nonorganic psychosis</a:t>
            </a:r>
          </a:p>
          <a:p>
            <a:pPr lvl="1" eaLnBrk="1" hangingPunct="1"/>
            <a:r>
              <a:rPr lang="en-US" altLang="en-US" sz="2000" dirty="0"/>
              <a:t>Includes Psychosis NOS</a:t>
            </a:r>
          </a:p>
        </p:txBody>
      </p:sp>
      <p:grpSp>
        <p:nvGrpSpPr>
          <p:cNvPr id="7" name="Group 6"/>
          <p:cNvGrpSpPr/>
          <p:nvPr/>
        </p:nvGrpSpPr>
        <p:grpSpPr>
          <a:xfrm>
            <a:off x="6129528" y="1282241"/>
            <a:ext cx="1539240" cy="689458"/>
            <a:chOff x="6129528" y="1282241"/>
            <a:chExt cx="1539240" cy="689458"/>
          </a:xfrm>
        </p:grpSpPr>
        <p:sp>
          <p:nvSpPr>
            <p:cNvPr id="8" name="Rectangle 7"/>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ICD 10</a:t>
              </a:r>
            </a:p>
          </p:txBody>
        </p:sp>
      </p:grpSp>
      <p:grpSp>
        <p:nvGrpSpPr>
          <p:cNvPr id="10" name="Group 9"/>
          <p:cNvGrpSpPr/>
          <p:nvPr/>
        </p:nvGrpSpPr>
        <p:grpSpPr>
          <a:xfrm>
            <a:off x="835026" y="1282241"/>
            <a:ext cx="1539240" cy="689458"/>
            <a:chOff x="6129528" y="1282241"/>
            <a:chExt cx="1539240" cy="689458"/>
          </a:xfrm>
        </p:grpSpPr>
        <p:sp>
          <p:nvSpPr>
            <p:cNvPr id="11" name="Rectangle 10"/>
            <p:cNvSpPr/>
            <p:nvPr/>
          </p:nvSpPr>
          <p:spPr>
            <a:xfrm>
              <a:off x="6129528" y="1282241"/>
              <a:ext cx="1539240" cy="689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6132702" y="1417638"/>
              <a:ext cx="1536066" cy="554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C00000"/>
                </a:buClr>
                <a:buFont typeface="Arial"/>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C00000"/>
                </a:buClr>
                <a:buFont typeface="Arial"/>
                <a:buChar char="•"/>
                <a:defRPr sz="1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1" dirty="0" smtClean="0">
                  <a:solidFill>
                    <a:schemeClr val="bg1"/>
                  </a:solidFill>
                </a:rPr>
                <a:t>DSM 5</a:t>
              </a:r>
            </a:p>
          </p:txBody>
        </p:sp>
      </p:grpSp>
    </p:spTree>
    <p:extLst>
      <p:ext uri="{BB962C8B-B14F-4D97-AF65-F5344CB8AC3E}">
        <p14:creationId xmlns:p14="http://schemas.microsoft.com/office/powerpoint/2010/main" val="4946616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dirty="0" smtClean="0"/>
              <a:t>Summary</a:t>
            </a:r>
          </a:p>
        </p:txBody>
      </p:sp>
      <p:sp>
        <p:nvSpPr>
          <p:cNvPr id="3" name="Content Placeholder 2"/>
          <p:cNvSpPr>
            <a:spLocks noGrp="1"/>
          </p:cNvSpPr>
          <p:nvPr>
            <p:ph idx="1"/>
          </p:nvPr>
        </p:nvSpPr>
        <p:spPr>
          <a:xfrm>
            <a:off x="838200" y="1371600"/>
            <a:ext cx="8966200" cy="4561840"/>
          </a:xfrm>
        </p:spPr>
        <p:txBody>
          <a:bodyPr>
            <a:noAutofit/>
          </a:bodyPr>
          <a:lstStyle/>
          <a:p>
            <a:pPr eaLnBrk="1" hangingPunct="1">
              <a:lnSpc>
                <a:spcPct val="100000"/>
              </a:lnSpc>
              <a:defRPr/>
            </a:pPr>
            <a:r>
              <a:rPr lang="en-US" sz="1400" dirty="0"/>
              <a:t>DSM 5 includes schizotypal disorder similar to the current ICD 10 </a:t>
            </a:r>
            <a:r>
              <a:rPr lang="en-US" sz="1400" dirty="0">
                <a:solidFill>
                  <a:schemeClr val="accent2">
                    <a:lumMod val="75000"/>
                  </a:schemeClr>
                </a:solidFill>
              </a:rPr>
              <a:t>(In DSM IV, it was included in personality disorders)</a:t>
            </a:r>
          </a:p>
          <a:p>
            <a:pPr eaLnBrk="1" hangingPunct="1">
              <a:lnSpc>
                <a:spcPct val="100000"/>
              </a:lnSpc>
              <a:defRPr/>
            </a:pPr>
            <a:r>
              <a:rPr lang="en-US" sz="1400" dirty="0"/>
              <a:t>IN DSM 5 duration for diagnosing schizophrenia is 6 months while in ICD 10 it is 1 month</a:t>
            </a:r>
          </a:p>
          <a:p>
            <a:pPr eaLnBrk="1" hangingPunct="1">
              <a:lnSpc>
                <a:spcPct val="100000"/>
              </a:lnSpc>
              <a:defRPr/>
            </a:pPr>
            <a:r>
              <a:rPr lang="en-US" sz="1400" dirty="0"/>
              <a:t>DSM 5 does not include First Rank Symptoms for diagnosing schizophrenia</a:t>
            </a:r>
          </a:p>
          <a:p>
            <a:pPr eaLnBrk="1" hangingPunct="1">
              <a:lnSpc>
                <a:spcPct val="100000"/>
              </a:lnSpc>
              <a:defRPr/>
            </a:pPr>
            <a:r>
              <a:rPr lang="en-US" sz="1400" dirty="0"/>
              <a:t>DSM 5 includes functioning as a criterion for diagnosing schizophrenia while no mention of functioning is seen in ICD 10</a:t>
            </a:r>
          </a:p>
          <a:p>
            <a:pPr eaLnBrk="1" hangingPunct="1">
              <a:lnSpc>
                <a:spcPct val="100000"/>
              </a:lnSpc>
              <a:defRPr/>
            </a:pPr>
            <a:r>
              <a:rPr lang="en-US" sz="1400" dirty="0"/>
              <a:t>In DSM 5 schizophrenia subtypes have been eliminated</a:t>
            </a:r>
          </a:p>
          <a:p>
            <a:pPr eaLnBrk="1" hangingPunct="1">
              <a:lnSpc>
                <a:spcPct val="100000"/>
              </a:lnSpc>
              <a:defRPr/>
            </a:pPr>
            <a:r>
              <a:rPr lang="en-US" sz="1400" dirty="0"/>
              <a:t>DSM 5 includes schizophreniform disorder as a separate diagnosis while ICD does not have this as a separate diagnosis</a:t>
            </a:r>
          </a:p>
          <a:p>
            <a:pPr eaLnBrk="1" hangingPunct="1">
              <a:lnSpc>
                <a:spcPct val="100000"/>
              </a:lnSpc>
              <a:defRPr/>
            </a:pPr>
            <a:r>
              <a:rPr lang="en-US" sz="1400" dirty="0"/>
              <a:t>The duration for diagnosing delusional disorder in DSM 5 is 1 month while it is 3 months in ICD 10</a:t>
            </a:r>
          </a:p>
          <a:p>
            <a:pPr eaLnBrk="1" hangingPunct="1">
              <a:lnSpc>
                <a:spcPct val="100000"/>
              </a:lnSpc>
              <a:defRPr/>
            </a:pPr>
            <a:r>
              <a:rPr lang="en-US" sz="1400" dirty="0"/>
              <a:t>DSM 5 includes a diagnosis of Brief Psychotic disorder while its comparable alternative in the ICD 10 is Acute and transient Psychotic disorders</a:t>
            </a:r>
          </a:p>
          <a:p>
            <a:pPr eaLnBrk="1" hangingPunct="1">
              <a:lnSpc>
                <a:spcPct val="100000"/>
              </a:lnSpc>
              <a:defRPr/>
            </a:pPr>
            <a:r>
              <a:rPr lang="en-US" sz="1400" dirty="0"/>
              <a:t>In DSM 5 the presence of mood symptoms in schizoaffective disorder is required for the total duration of psychotic episode while in ICD 10, the current psychotic episode is considered.</a:t>
            </a:r>
          </a:p>
          <a:p>
            <a:pPr eaLnBrk="1" hangingPunct="1">
              <a:lnSpc>
                <a:spcPct val="100000"/>
              </a:lnSpc>
              <a:defRPr/>
            </a:pPr>
            <a:r>
              <a:rPr lang="en-US" sz="1400" dirty="0"/>
              <a:t>DSM includes shared psychotic disorder in Other disorders while it is given a separate listing as Induced Delusional disorder in ICD 10</a:t>
            </a:r>
          </a:p>
          <a:p>
            <a:pPr eaLnBrk="1" hangingPunct="1">
              <a:lnSpc>
                <a:spcPct val="100000"/>
              </a:lnSpc>
              <a:defRPr/>
            </a:pPr>
            <a:endParaRPr lang="en-US" sz="1400" dirty="0"/>
          </a:p>
        </p:txBody>
      </p:sp>
    </p:spTree>
    <p:extLst>
      <p:ext uri="{BB962C8B-B14F-4D97-AF65-F5344CB8AC3E}">
        <p14:creationId xmlns:p14="http://schemas.microsoft.com/office/powerpoint/2010/main" val="537096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Positive Symptoms: Hallucinations</a:t>
            </a:r>
            <a:endParaRPr lang="en-US" dirty="0"/>
          </a:p>
        </p:txBody>
      </p:sp>
      <p:sp>
        <p:nvSpPr>
          <p:cNvPr id="3" name="Content Placeholder 2"/>
          <p:cNvSpPr>
            <a:spLocks noGrp="1"/>
          </p:cNvSpPr>
          <p:nvPr>
            <p:ph idx="1"/>
          </p:nvPr>
        </p:nvSpPr>
        <p:spPr/>
        <p:txBody>
          <a:bodyPr>
            <a:normAutofit lnSpcReduction="10000"/>
          </a:bodyPr>
          <a:lstStyle/>
          <a:p>
            <a:r>
              <a:rPr lang="en-US" altLang="en-US" sz="2600" b="1" dirty="0"/>
              <a:t>Auditory hallucinations</a:t>
            </a:r>
            <a:r>
              <a:rPr lang="en-US" altLang="en-US" sz="2600" dirty="0"/>
              <a:t>:</a:t>
            </a:r>
          </a:p>
          <a:p>
            <a:pPr marL="704374" lvl="1"/>
            <a:r>
              <a:rPr lang="en-US" altLang="en-US" sz="2600" dirty="0"/>
              <a:t>discussing, arguing or commentating voices, </a:t>
            </a:r>
            <a:br>
              <a:rPr lang="en-US" altLang="en-US" sz="2600" dirty="0"/>
            </a:br>
            <a:r>
              <a:rPr lang="en-US" altLang="en-US" sz="2600" dirty="0"/>
              <a:t>quite commonly threats and accusations;</a:t>
            </a:r>
          </a:p>
          <a:p>
            <a:pPr marL="704374" lvl="1"/>
            <a:r>
              <a:rPr lang="en-US" altLang="en-US" sz="2600" dirty="0"/>
              <a:t>also noises such as footsteps</a:t>
            </a:r>
            <a:br>
              <a:rPr lang="en-US" altLang="en-US" sz="2600" dirty="0"/>
            </a:br>
            <a:endParaRPr lang="en-US" altLang="en-US" sz="2600" dirty="0"/>
          </a:p>
          <a:p>
            <a:r>
              <a:rPr lang="en-US" altLang="en-US" sz="2600" b="1" dirty="0"/>
              <a:t>Olfactory, gustatory and tactile hallucinations</a:t>
            </a:r>
          </a:p>
          <a:p>
            <a:endParaRPr lang="en-US" altLang="en-US" sz="2600" b="1" dirty="0"/>
          </a:p>
          <a:p>
            <a:r>
              <a:rPr lang="en-US" altLang="en-US" sz="2600" b="1" dirty="0"/>
              <a:t>Visual hallucinations </a:t>
            </a:r>
            <a:r>
              <a:rPr lang="en-US" altLang="en-US" sz="2600" dirty="0"/>
              <a:t>are more uncommon:</a:t>
            </a:r>
          </a:p>
          <a:p>
            <a:pPr marL="704374" lvl="1"/>
            <a:r>
              <a:rPr lang="en-US" altLang="en-US" sz="2600" dirty="0"/>
              <a:t>objects, people, fantastic creatures, animals, </a:t>
            </a:r>
            <a:br>
              <a:rPr lang="en-US" altLang="en-US" sz="2600" dirty="0"/>
            </a:br>
            <a:r>
              <a:rPr lang="en-US" altLang="en-US" sz="2600" dirty="0"/>
              <a:t>religious images</a:t>
            </a:r>
          </a:p>
          <a:p>
            <a:pPr marL="704374" lvl="1"/>
            <a:r>
              <a:rPr lang="en-US" altLang="en-US" sz="2600" dirty="0"/>
              <a:t>in color or black and white</a:t>
            </a:r>
          </a:p>
          <a:p>
            <a:endParaRPr lang="en-US" dirty="0"/>
          </a:p>
        </p:txBody>
      </p:sp>
    </p:spTree>
    <p:extLst>
      <p:ext uri="{BB962C8B-B14F-4D97-AF65-F5344CB8AC3E}">
        <p14:creationId xmlns:p14="http://schemas.microsoft.com/office/powerpoint/2010/main" val="4134223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Delusions</a:t>
            </a:r>
            <a:br>
              <a:rPr lang="en-US" dirty="0"/>
            </a:br>
            <a:endParaRPr lang="en-US" dirty="0"/>
          </a:p>
        </p:txBody>
      </p:sp>
      <p:sp>
        <p:nvSpPr>
          <p:cNvPr id="3" name="Content Placeholder 2"/>
          <p:cNvSpPr>
            <a:spLocks noGrp="1"/>
          </p:cNvSpPr>
          <p:nvPr>
            <p:ph idx="1"/>
          </p:nvPr>
        </p:nvSpPr>
        <p:spPr/>
        <p:txBody>
          <a:bodyPr/>
          <a:lstStyle/>
          <a:p>
            <a:pPr marL="269421" lvl="0" indent="-269421">
              <a:spcBef>
                <a:spcPts val="500"/>
              </a:spcBef>
              <a:defRPr sz="1800">
                <a:solidFill>
                  <a:srgbClr val="000000"/>
                </a:solidFill>
              </a:defRPr>
            </a:pPr>
            <a:r>
              <a:rPr lang="en-US" b="1" dirty="0"/>
              <a:t>Delusions</a:t>
            </a:r>
          </a:p>
          <a:p>
            <a:pPr marL="671512" lvl="1" indent="-214312">
              <a:spcBef>
                <a:spcPts val="400"/>
              </a:spcBef>
              <a:defRPr sz="1800">
                <a:solidFill>
                  <a:srgbClr val="000000"/>
                </a:solidFill>
              </a:defRPr>
            </a:pPr>
            <a:r>
              <a:rPr lang="en-US" dirty="0"/>
              <a:t>Firmly held beliefs</a:t>
            </a:r>
          </a:p>
          <a:p>
            <a:pPr marL="671512" lvl="1" indent="-214312">
              <a:spcBef>
                <a:spcPts val="400"/>
              </a:spcBef>
              <a:defRPr sz="1800">
                <a:solidFill>
                  <a:srgbClr val="000000"/>
                </a:solidFill>
              </a:defRPr>
            </a:pPr>
            <a:r>
              <a:rPr lang="en-US" dirty="0"/>
              <a:t>Contrary to reality</a:t>
            </a:r>
          </a:p>
          <a:p>
            <a:pPr marL="671512" lvl="1" indent="-214312">
              <a:spcBef>
                <a:spcPts val="400"/>
              </a:spcBef>
              <a:defRPr sz="1800">
                <a:solidFill>
                  <a:srgbClr val="000000"/>
                </a:solidFill>
              </a:defRPr>
            </a:pPr>
            <a:r>
              <a:rPr lang="en-US" dirty="0"/>
              <a:t>Resistant to disconfirming evidence</a:t>
            </a:r>
          </a:p>
          <a:p>
            <a:pPr lvl="0">
              <a:defRPr sz="1800">
                <a:solidFill>
                  <a:srgbClr val="000000"/>
                </a:solidFill>
              </a:defRPr>
            </a:pPr>
            <a:endParaRPr lang="en-US" sz="1800" dirty="0"/>
          </a:p>
          <a:p>
            <a:pPr marL="269421" lvl="0" indent="-269421">
              <a:spcBef>
                <a:spcPts val="500"/>
              </a:spcBef>
              <a:defRPr sz="1800">
                <a:solidFill>
                  <a:srgbClr val="000000"/>
                </a:solidFill>
              </a:defRPr>
            </a:pPr>
            <a:r>
              <a:rPr lang="en-US" b="1" dirty="0"/>
              <a:t>Persecutory delusions common</a:t>
            </a:r>
          </a:p>
          <a:p>
            <a:pPr marL="671512" lvl="1" indent="-214312">
              <a:spcBef>
                <a:spcPts val="400"/>
              </a:spcBef>
              <a:defRPr sz="1800">
                <a:solidFill>
                  <a:srgbClr val="000000"/>
                </a:solidFill>
              </a:defRPr>
            </a:pPr>
            <a:r>
              <a:rPr lang="en-US" dirty="0"/>
              <a:t>“The CIA planted a listening device in my head”</a:t>
            </a:r>
          </a:p>
          <a:p>
            <a:pPr lvl="2">
              <a:spcBef>
                <a:spcPts val="400"/>
              </a:spcBef>
              <a:defRPr sz="1800">
                <a:solidFill>
                  <a:srgbClr val="000000"/>
                </a:solidFill>
              </a:defRPr>
            </a:pPr>
            <a:endParaRPr lang="en-US" sz="1800" dirty="0"/>
          </a:p>
          <a:p>
            <a:pPr marL="269421" lvl="0" indent="-269421">
              <a:spcBef>
                <a:spcPts val="500"/>
              </a:spcBef>
              <a:defRPr sz="1800">
                <a:solidFill>
                  <a:srgbClr val="000000"/>
                </a:solidFill>
              </a:defRPr>
            </a:pPr>
            <a:r>
              <a:rPr lang="en-US" b="1" dirty="0"/>
              <a:t>Other common forms </a:t>
            </a:r>
          </a:p>
          <a:p>
            <a:pPr marL="671512" lvl="1" indent="-214312">
              <a:spcBef>
                <a:spcPts val="400"/>
              </a:spcBef>
              <a:defRPr sz="1800">
                <a:solidFill>
                  <a:srgbClr val="000000"/>
                </a:solidFill>
              </a:defRPr>
            </a:pPr>
            <a:r>
              <a:rPr lang="en-US" dirty="0"/>
              <a:t>Thought insertion</a:t>
            </a:r>
          </a:p>
          <a:p>
            <a:pPr marL="671512" lvl="1" indent="-214312">
              <a:spcBef>
                <a:spcPts val="400"/>
              </a:spcBef>
              <a:defRPr sz="1800">
                <a:solidFill>
                  <a:srgbClr val="000000"/>
                </a:solidFill>
              </a:defRPr>
            </a:pPr>
            <a:r>
              <a:rPr lang="en-US" dirty="0"/>
              <a:t>Thought broadcasting</a:t>
            </a:r>
          </a:p>
          <a:p>
            <a:pPr marL="671512" lvl="1" indent="-214312">
              <a:spcBef>
                <a:spcPts val="400"/>
              </a:spcBef>
              <a:defRPr sz="1800">
                <a:solidFill>
                  <a:srgbClr val="000000"/>
                </a:solidFill>
              </a:defRPr>
            </a:pPr>
            <a:r>
              <a:rPr lang="en-US" dirty="0"/>
              <a:t>Grandiose delusions</a:t>
            </a:r>
          </a:p>
          <a:p>
            <a:pPr marL="671512" lvl="1" indent="-214312">
              <a:spcBef>
                <a:spcPts val="400"/>
              </a:spcBef>
              <a:defRPr sz="1800">
                <a:solidFill>
                  <a:srgbClr val="000000"/>
                </a:solidFill>
              </a:defRPr>
            </a:pPr>
            <a:r>
              <a:rPr lang="en-US" dirty="0"/>
              <a:t>Ideas of reference</a:t>
            </a:r>
          </a:p>
          <a:p>
            <a:endParaRPr lang="en-US" dirty="0"/>
          </a:p>
        </p:txBody>
      </p:sp>
    </p:spTree>
    <p:extLst>
      <p:ext uri="{BB962C8B-B14F-4D97-AF65-F5344CB8AC3E}">
        <p14:creationId xmlns:p14="http://schemas.microsoft.com/office/powerpoint/2010/main" val="55753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optimal functioning for a patient with schizophrenia?</a:t>
            </a:r>
          </a:p>
        </p:txBody>
      </p:sp>
    </p:spTree>
    <p:extLst>
      <p:ext uri="{BB962C8B-B14F-4D97-AF65-F5344CB8AC3E}">
        <p14:creationId xmlns:p14="http://schemas.microsoft.com/office/powerpoint/2010/main" val="1145126591"/>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LundbeckInstitute_PPT_01_04">
  <a:themeElements>
    <a:clrScheme name="Custom 2">
      <a:dk1>
        <a:srgbClr val="000000"/>
      </a:dk1>
      <a:lt1>
        <a:srgbClr val="FFFFFF"/>
      </a:lt1>
      <a:dk2>
        <a:srgbClr val="515151"/>
      </a:dk2>
      <a:lt2>
        <a:srgbClr val="E7E6E6"/>
      </a:lt2>
      <a:accent1>
        <a:srgbClr val="B51C12"/>
      </a:accent1>
      <a:accent2>
        <a:srgbClr val="A5A07B"/>
      </a:accent2>
      <a:accent3>
        <a:srgbClr val="B4B4B4"/>
      </a:accent3>
      <a:accent4>
        <a:srgbClr val="A4A07B"/>
      </a:accent4>
      <a:accent5>
        <a:srgbClr val="777777"/>
      </a:accent5>
      <a:accent6>
        <a:srgbClr val="A4A07B"/>
      </a:accent6>
      <a:hlink>
        <a:srgbClr val="B51B12"/>
      </a:hlink>
      <a:folHlink>
        <a:srgbClr val="B51B1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ndbeckInstitute_PPT_01_04" id="{CE7E9181-09F2-9043-8817-A9FD5D8713B9}" vid="{7CDEB07B-7FC0-1D4A-91E1-4911C9D103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TotalTime>
  <Words>7385</Words>
  <Application>Microsoft Macintosh PowerPoint</Application>
  <PresentationFormat>Widescreen</PresentationFormat>
  <Paragraphs>898</Paragraphs>
  <Slides>67</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Calibri</vt:lpstr>
      <vt:lpstr>Calibri Bold</vt:lpstr>
      <vt:lpstr>Calibri Light</vt:lpstr>
      <vt:lpstr>Symbol</vt:lpstr>
      <vt:lpstr>Verdana</vt:lpstr>
      <vt:lpstr>ヒラギノ角ゴ ProN W6</vt:lpstr>
      <vt:lpstr>LundbeckInstitute_PPT_01_04</vt:lpstr>
      <vt:lpstr>Definitions and Diagnosis</vt:lpstr>
      <vt:lpstr>Definitions</vt:lpstr>
      <vt:lpstr>Schizophrenia: a definition</vt:lpstr>
      <vt:lpstr>Schizophrenia: a definition (cont’d)</vt:lpstr>
      <vt:lpstr>The trajectory to schizophrenia  – evolution of symptoms and main risk factors</vt:lpstr>
      <vt:lpstr>Negative Symptoms: something “missing”</vt:lpstr>
      <vt:lpstr>Positive Symptoms: Hallucinations</vt:lpstr>
      <vt:lpstr>Delusions </vt:lpstr>
      <vt:lpstr>What is optimal functioning for a patient with schizophrenia?</vt:lpstr>
      <vt:lpstr>Take home points</vt:lpstr>
      <vt:lpstr>Functioning is complex and multifactorial</vt:lpstr>
      <vt:lpstr>A variety of factors contribute to functional impairment  in patients with schizophrenia</vt:lpstr>
      <vt:lpstr>Multiple measures of patient functioning exist, but may not always help to understand the impact on the patient1</vt:lpstr>
      <vt:lpstr>Quality of life can be measured using different scales</vt:lpstr>
      <vt:lpstr>Patients may have functional goals that are personal and meaningful to them</vt:lpstr>
      <vt:lpstr>Patients may have functional goals that are personal and meaningful to them</vt:lpstr>
      <vt:lpstr>People with schizophrenia experience motivation deficits</vt:lpstr>
      <vt:lpstr>Motivation deficits significantly predict poor functional outcomes in early schizophrenia</vt:lpstr>
      <vt:lpstr>Current treatment guidelines include optimizing functioning and quality of life as important treatment goals</vt:lpstr>
      <vt:lpstr>Health-related quality of life encompasses many variables</vt:lpstr>
      <vt:lpstr>Diagnosis</vt:lpstr>
      <vt:lpstr>How to diagnose schizophrenia</vt:lpstr>
      <vt:lpstr>Schizophrenia in Diagnostic Manuals</vt:lpstr>
      <vt:lpstr>DSM-5 Diagnostic Criteria for Schizophrenia</vt:lpstr>
      <vt:lpstr>DSM-5 Diagnostic Criteria for Schizophrenia (cont’d)</vt:lpstr>
      <vt:lpstr>Differences between DSM IV and DSM 5</vt:lpstr>
      <vt:lpstr>PowerPoint Presentation</vt:lpstr>
      <vt:lpstr>Organization of disorders</vt:lpstr>
      <vt:lpstr>Definitions</vt:lpstr>
      <vt:lpstr>Definitions</vt:lpstr>
      <vt:lpstr>Disorders included</vt:lpstr>
      <vt:lpstr>Differences – Schizophrenia</vt:lpstr>
      <vt:lpstr>Differences – Schizophrenia</vt:lpstr>
      <vt:lpstr>Differences – Schizophrenia</vt:lpstr>
      <vt:lpstr>Differences – Schizophrenia</vt:lpstr>
      <vt:lpstr>Differences – Delusional disorder</vt:lpstr>
      <vt:lpstr>Differences – Delusional disorder</vt:lpstr>
      <vt:lpstr>Differences – Brief psychotic disorder</vt:lpstr>
      <vt:lpstr>Differences – schizoaffective disorder</vt:lpstr>
      <vt:lpstr>Differences – Schizophreniform disorder</vt:lpstr>
      <vt:lpstr>Differences – Substance/medication – Induced psychotic disorder</vt:lpstr>
      <vt:lpstr>Differences – Substance/medication – Induced psychotic disorder</vt:lpstr>
      <vt:lpstr>Differences – Substance/medication – Induced psychotic disorder</vt:lpstr>
      <vt:lpstr>Differences – Catatonia</vt:lpstr>
      <vt:lpstr>Differences – Psychotic disorder not otherwise specified</vt:lpstr>
      <vt:lpstr>Differences – Other disorders</vt:lpstr>
      <vt:lpstr>Differences – Other disorders</vt:lpstr>
      <vt:lpstr>Summary</vt:lpstr>
      <vt:lpstr>Differences between DSM 5 and IC10</vt:lpstr>
      <vt:lpstr>PowerPoint Presentation</vt:lpstr>
      <vt:lpstr>PowerPoint Presentation</vt:lpstr>
      <vt:lpstr>Differences – Schizophrenia</vt:lpstr>
      <vt:lpstr>Differences – Schizophrenia</vt:lpstr>
      <vt:lpstr>Differences – Schizophrenia</vt:lpstr>
      <vt:lpstr>Differences – Schizophrenia</vt:lpstr>
      <vt:lpstr>Differences – Schizophrenia</vt:lpstr>
      <vt:lpstr>Differences – Persistent delusional disorder</vt:lpstr>
      <vt:lpstr>Differences – Persistent delusional disorder</vt:lpstr>
      <vt:lpstr>Differences – Acute and transient psychotic disorders</vt:lpstr>
      <vt:lpstr>Differences – Persistent delusional disorder</vt:lpstr>
      <vt:lpstr>Differences – Acute and transient psychotic disorders</vt:lpstr>
      <vt:lpstr>Differences – Schizophreniform disorder</vt:lpstr>
      <vt:lpstr>Differences – Schizoaffective disorder</vt:lpstr>
      <vt:lpstr>Differences – Induced delusional disorder</vt:lpstr>
      <vt:lpstr>Differences – Other nonorganic psychotic disorders</vt:lpstr>
      <vt:lpstr>Differences – Unspecified psychosis </vt:lpstr>
      <vt:lpstr>Summary</vt:lpstr>
    </vt:vector>
  </TitlesOfParts>
  <Company>H. Lundbeck A/S</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 and Diagnosis of Schizophrenia</dc:title>
  <dc:creator>Audrey Dufour</dc:creator>
  <cp:lastModifiedBy>Jacob Lindblad</cp:lastModifiedBy>
  <cp:revision>31</cp:revision>
  <dcterms:created xsi:type="dcterms:W3CDTF">2017-01-30T10:19:13Z</dcterms:created>
  <dcterms:modified xsi:type="dcterms:W3CDTF">2017-03-14T11:08:41Z</dcterms:modified>
</cp:coreProperties>
</file>